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8" r:id="rId2"/>
    <p:sldId id="256" r:id="rId3"/>
    <p:sldId id="257" r:id="rId4"/>
    <p:sldId id="259" r:id="rId5"/>
    <p:sldId id="261" r:id="rId6"/>
    <p:sldId id="262" r:id="rId7"/>
    <p:sldId id="263" r:id="rId8"/>
    <p:sldId id="266" r:id="rId9"/>
    <p:sldId id="267" r:id="rId10"/>
    <p:sldId id="264" r:id="rId11"/>
    <p:sldId id="265" r:id="rId12"/>
    <p:sldId id="269" r:id="rId13"/>
    <p:sldId id="270" r:id="rId14"/>
    <p:sldId id="272" r:id="rId15"/>
    <p:sldId id="271" r:id="rId16"/>
    <p:sldId id="273" r:id="rId17"/>
    <p:sldId id="282" r:id="rId18"/>
    <p:sldId id="274" r:id="rId19"/>
    <p:sldId id="283" r:id="rId20"/>
    <p:sldId id="275" r:id="rId21"/>
    <p:sldId id="276" r:id="rId22"/>
    <p:sldId id="284" r:id="rId23"/>
    <p:sldId id="277" r:id="rId24"/>
    <p:sldId id="278" r:id="rId25"/>
    <p:sldId id="279" r:id="rId26"/>
    <p:sldId id="2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52" y="-10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F92B62-188E-4E4B-94B1-FEC7A93A30CB}" type="datetimeFigureOut">
              <a:rPr lang="en-US" smtClean="0"/>
              <a:pPr/>
              <a:t>11/8/2015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5364C7-0E73-4F86-84E9-2FAF5C879C0C}" type="slidenum">
              <a:rPr lang="en-US" smtClean="0"/>
              <a:pPr/>
              <a:t>‹#›</a:t>
            </a:fld>
            <a:endParaRPr lang="en-US"/>
          </a:p>
        </p:txBody>
      </p:sp>
    </p:spTree>
    <p:extLst>
      <p:ext uri="{BB962C8B-B14F-4D97-AF65-F5344CB8AC3E}">
        <p14:creationId xmlns="" xmlns:p14="http://schemas.microsoft.com/office/powerpoint/2010/main" val="223910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eaLnBrk="1" hangingPunct="1"/>
            <a:fld id="{E7F715EC-3AB7-4BA2-A16F-E18E0B63E713}" type="slidenum">
              <a:rPr lang="ar-SA" smtClean="0">
                <a:latin typeface="Arial" pitchFamily="34" charset="0"/>
              </a:rPr>
              <a:pPr eaLnBrk="1" hangingPunct="1"/>
              <a:t>5</a:t>
            </a:fld>
            <a:endParaRPr lang="en-US" smtClean="0">
              <a:latin typeface="Arial" pitchFamily="34"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af-ZA" smtClean="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eaLnBrk="1" hangingPunct="1"/>
            <a:fld id="{051BD79A-B9F4-498C-9859-269F21124A03}" type="slidenum">
              <a:rPr lang="ar-SA" smtClean="0">
                <a:latin typeface="Arial" pitchFamily="34" charset="0"/>
              </a:rPr>
              <a:pPr eaLnBrk="1" hangingPunct="1"/>
              <a:t>6</a:t>
            </a:fld>
            <a:endParaRPr lang="en-US" smtClean="0">
              <a:latin typeface="Arial" pitchFamily="34"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af-ZA" smtClean="0">
              <a:latin typeface="Arial" pitchFamily="34" charset="0"/>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eaLnBrk="1" hangingPunct="1"/>
            <a:fld id="{56EC69B8-7EBD-48C4-B1F2-70EA7B856561}" type="slidenum">
              <a:rPr lang="ar-SA" smtClean="0">
                <a:latin typeface="Arial" pitchFamily="34" charset="0"/>
              </a:rPr>
              <a:pPr eaLnBrk="1" hangingPunct="1"/>
              <a:t>7</a:t>
            </a:fld>
            <a:endParaRPr lang="en-US" smtClean="0">
              <a:latin typeface="Arial" pitchFamily="34"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af-ZA" smtClean="0">
              <a:latin typeface="Arial" pitchFamily="34" charset="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eaLnBrk="1" hangingPunct="1"/>
            <a:fld id="{62C271BF-CFEE-4A98-8CBB-99CC209EF398}" type="slidenum">
              <a:rPr lang="ar-SA" smtClean="0">
                <a:latin typeface="Arial" pitchFamily="34" charset="0"/>
              </a:rPr>
              <a:pPr eaLnBrk="1" hangingPunct="1"/>
              <a:t>8</a:t>
            </a:fld>
            <a:endParaRPr lang="en-US" smtClean="0">
              <a:latin typeface="Arial" pitchFamily="34" charset="0"/>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af-ZA" smtClean="0">
              <a:latin typeface="Arial" pitchFamily="34" charset="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eaLnBrk="1" hangingPunct="1"/>
            <a:fld id="{0ED88B2F-8B6A-452F-B50E-91A08A450EB0}" type="slidenum">
              <a:rPr lang="ar-SA" smtClean="0">
                <a:latin typeface="Arial" pitchFamily="34" charset="0"/>
              </a:rPr>
              <a:pPr eaLnBrk="1" hangingPunct="1"/>
              <a:t>9</a:t>
            </a:fld>
            <a:endParaRPr lang="en-US" smtClean="0">
              <a:latin typeface="Arial" pitchFamily="34"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af-ZA" smtClean="0">
              <a:latin typeface="Arial" pitchFamily="34" charset="0"/>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eaLnBrk="1" hangingPunct="1"/>
            <a:fld id="{307F0AA5-78B3-40B4-8722-77759CD6694B}" type="slidenum">
              <a:rPr lang="ar-SA" smtClean="0">
                <a:latin typeface="Arial" pitchFamily="34" charset="0"/>
              </a:rPr>
              <a:pPr eaLnBrk="1" hangingPunct="1"/>
              <a:t>10</a:t>
            </a:fld>
            <a:endParaRPr lang="en-US" smtClean="0">
              <a:latin typeface="Arial" pitchFamily="34"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af-ZA" smtClean="0">
              <a:latin typeface="Arial" pitchFamily="34" charset="0"/>
              <a:cs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eaLnBrk="1" hangingPunct="1"/>
            <a:fld id="{027C03AF-F414-4E22-95E8-D566E715F19F}" type="slidenum">
              <a:rPr lang="ar-SA" smtClean="0">
                <a:latin typeface="Arial" pitchFamily="34" charset="0"/>
              </a:rPr>
              <a:pPr eaLnBrk="1" hangingPunct="1"/>
              <a:t>11</a:t>
            </a:fld>
            <a:endParaRPr lang="en-US" smtClean="0">
              <a:latin typeface="Arial" pitchFamily="34"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af-ZA"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5C6273-D1B8-4D79-A0BE-58C17B6949F4}" type="datetimeFigureOut">
              <a:rPr lang="en-US" smtClean="0"/>
              <a:pPr/>
              <a:t>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3F1780-9799-4F29-AF2D-2CCDF5323875}" type="slidenum">
              <a:rPr lang="en-US" smtClean="0"/>
              <a:pPr/>
              <a:t>‹#›</a:t>
            </a:fld>
            <a:endParaRPr lang="en-US"/>
          </a:p>
        </p:txBody>
      </p:sp>
    </p:spTree>
    <p:extLst>
      <p:ext uri="{BB962C8B-B14F-4D97-AF65-F5344CB8AC3E}">
        <p14:creationId xmlns="" xmlns:p14="http://schemas.microsoft.com/office/powerpoint/2010/main" val="96522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5C6273-D1B8-4D79-A0BE-58C17B6949F4}" type="datetimeFigureOut">
              <a:rPr lang="en-US" smtClean="0"/>
              <a:pPr/>
              <a:t>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3F1780-9799-4F29-AF2D-2CCDF5323875}" type="slidenum">
              <a:rPr lang="en-US" smtClean="0"/>
              <a:pPr/>
              <a:t>‹#›</a:t>
            </a:fld>
            <a:endParaRPr lang="en-US"/>
          </a:p>
        </p:txBody>
      </p:sp>
    </p:spTree>
    <p:extLst>
      <p:ext uri="{BB962C8B-B14F-4D97-AF65-F5344CB8AC3E}">
        <p14:creationId xmlns="" xmlns:p14="http://schemas.microsoft.com/office/powerpoint/2010/main" val="1421700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5C6273-D1B8-4D79-A0BE-58C17B6949F4}" type="datetimeFigureOut">
              <a:rPr lang="en-US" smtClean="0"/>
              <a:pPr/>
              <a:t>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3F1780-9799-4F29-AF2D-2CCDF5323875}" type="slidenum">
              <a:rPr lang="en-US" smtClean="0"/>
              <a:pPr/>
              <a:t>‹#›</a:t>
            </a:fld>
            <a:endParaRPr lang="en-US"/>
          </a:p>
        </p:txBody>
      </p:sp>
    </p:spTree>
    <p:extLst>
      <p:ext uri="{BB962C8B-B14F-4D97-AF65-F5344CB8AC3E}">
        <p14:creationId xmlns="" xmlns:p14="http://schemas.microsoft.com/office/powerpoint/2010/main" val="866698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5C6273-D1B8-4D79-A0BE-58C17B6949F4}" type="datetimeFigureOut">
              <a:rPr lang="en-US" smtClean="0"/>
              <a:pPr/>
              <a:t>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3F1780-9799-4F29-AF2D-2CCDF5323875}" type="slidenum">
              <a:rPr lang="en-US" smtClean="0"/>
              <a:pPr/>
              <a:t>‹#›</a:t>
            </a:fld>
            <a:endParaRPr lang="en-US"/>
          </a:p>
        </p:txBody>
      </p:sp>
    </p:spTree>
    <p:extLst>
      <p:ext uri="{BB962C8B-B14F-4D97-AF65-F5344CB8AC3E}">
        <p14:creationId xmlns="" xmlns:p14="http://schemas.microsoft.com/office/powerpoint/2010/main" val="2660774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5C6273-D1B8-4D79-A0BE-58C17B6949F4}" type="datetimeFigureOut">
              <a:rPr lang="en-US" smtClean="0"/>
              <a:pPr/>
              <a:t>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3F1780-9799-4F29-AF2D-2CCDF5323875}" type="slidenum">
              <a:rPr lang="en-US" smtClean="0"/>
              <a:pPr/>
              <a:t>‹#›</a:t>
            </a:fld>
            <a:endParaRPr lang="en-US"/>
          </a:p>
        </p:txBody>
      </p:sp>
    </p:spTree>
    <p:extLst>
      <p:ext uri="{BB962C8B-B14F-4D97-AF65-F5344CB8AC3E}">
        <p14:creationId xmlns="" xmlns:p14="http://schemas.microsoft.com/office/powerpoint/2010/main" val="569271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5C6273-D1B8-4D79-A0BE-58C17B6949F4}" type="datetimeFigureOut">
              <a:rPr lang="en-US" smtClean="0"/>
              <a:pPr/>
              <a:t>11/8/2015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3F1780-9799-4F29-AF2D-2CCDF5323875}" type="slidenum">
              <a:rPr lang="en-US" smtClean="0"/>
              <a:pPr/>
              <a:t>‹#›</a:t>
            </a:fld>
            <a:endParaRPr lang="en-US"/>
          </a:p>
        </p:txBody>
      </p:sp>
    </p:spTree>
    <p:extLst>
      <p:ext uri="{BB962C8B-B14F-4D97-AF65-F5344CB8AC3E}">
        <p14:creationId xmlns="" xmlns:p14="http://schemas.microsoft.com/office/powerpoint/2010/main" val="2529624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5C6273-D1B8-4D79-A0BE-58C17B6949F4}" type="datetimeFigureOut">
              <a:rPr lang="en-US" smtClean="0"/>
              <a:pPr/>
              <a:t>11/8/2015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3F1780-9799-4F29-AF2D-2CCDF5323875}" type="slidenum">
              <a:rPr lang="en-US" smtClean="0"/>
              <a:pPr/>
              <a:t>‹#›</a:t>
            </a:fld>
            <a:endParaRPr lang="en-US"/>
          </a:p>
        </p:txBody>
      </p:sp>
    </p:spTree>
    <p:extLst>
      <p:ext uri="{BB962C8B-B14F-4D97-AF65-F5344CB8AC3E}">
        <p14:creationId xmlns="" xmlns:p14="http://schemas.microsoft.com/office/powerpoint/2010/main" val="3889609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5C6273-D1B8-4D79-A0BE-58C17B6949F4}" type="datetimeFigureOut">
              <a:rPr lang="en-US" smtClean="0"/>
              <a:pPr/>
              <a:t>11/8/2015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3F1780-9799-4F29-AF2D-2CCDF5323875}" type="slidenum">
              <a:rPr lang="en-US" smtClean="0"/>
              <a:pPr/>
              <a:t>‹#›</a:t>
            </a:fld>
            <a:endParaRPr lang="en-US"/>
          </a:p>
        </p:txBody>
      </p:sp>
    </p:spTree>
    <p:extLst>
      <p:ext uri="{BB962C8B-B14F-4D97-AF65-F5344CB8AC3E}">
        <p14:creationId xmlns="" xmlns:p14="http://schemas.microsoft.com/office/powerpoint/2010/main" val="2978927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5C6273-D1B8-4D79-A0BE-58C17B6949F4}" type="datetimeFigureOut">
              <a:rPr lang="en-US" smtClean="0"/>
              <a:pPr/>
              <a:t>11/8/2015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3F1780-9799-4F29-AF2D-2CCDF5323875}" type="slidenum">
              <a:rPr lang="en-US" smtClean="0"/>
              <a:pPr/>
              <a:t>‹#›</a:t>
            </a:fld>
            <a:endParaRPr lang="en-US"/>
          </a:p>
        </p:txBody>
      </p:sp>
    </p:spTree>
    <p:extLst>
      <p:ext uri="{BB962C8B-B14F-4D97-AF65-F5344CB8AC3E}">
        <p14:creationId xmlns="" xmlns:p14="http://schemas.microsoft.com/office/powerpoint/2010/main" val="3278908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5C6273-D1B8-4D79-A0BE-58C17B6949F4}" type="datetimeFigureOut">
              <a:rPr lang="en-US" smtClean="0"/>
              <a:pPr/>
              <a:t>11/8/2015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3F1780-9799-4F29-AF2D-2CCDF5323875}" type="slidenum">
              <a:rPr lang="en-US" smtClean="0"/>
              <a:pPr/>
              <a:t>‹#›</a:t>
            </a:fld>
            <a:endParaRPr lang="en-US"/>
          </a:p>
        </p:txBody>
      </p:sp>
    </p:spTree>
    <p:extLst>
      <p:ext uri="{BB962C8B-B14F-4D97-AF65-F5344CB8AC3E}">
        <p14:creationId xmlns="" xmlns:p14="http://schemas.microsoft.com/office/powerpoint/2010/main" val="1813721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5C6273-D1B8-4D79-A0BE-58C17B6949F4}" type="datetimeFigureOut">
              <a:rPr lang="en-US" smtClean="0"/>
              <a:pPr/>
              <a:t>11/8/2015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3F1780-9799-4F29-AF2D-2CCDF5323875}" type="slidenum">
              <a:rPr lang="en-US" smtClean="0"/>
              <a:pPr/>
              <a:t>‹#›</a:t>
            </a:fld>
            <a:endParaRPr lang="en-US"/>
          </a:p>
        </p:txBody>
      </p:sp>
    </p:spTree>
    <p:extLst>
      <p:ext uri="{BB962C8B-B14F-4D97-AF65-F5344CB8AC3E}">
        <p14:creationId xmlns="" xmlns:p14="http://schemas.microsoft.com/office/powerpoint/2010/main" val="2537949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5C6273-D1B8-4D79-A0BE-58C17B6949F4}" type="datetimeFigureOut">
              <a:rPr lang="en-US" smtClean="0"/>
              <a:pPr/>
              <a:t>11/8/2015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3F1780-9799-4F29-AF2D-2CCDF5323875}" type="slidenum">
              <a:rPr lang="en-US" smtClean="0"/>
              <a:pPr/>
              <a:t>‹#›</a:t>
            </a:fld>
            <a:endParaRPr lang="en-US"/>
          </a:p>
        </p:txBody>
      </p:sp>
    </p:spTree>
    <p:extLst>
      <p:ext uri="{BB962C8B-B14F-4D97-AF65-F5344CB8AC3E}">
        <p14:creationId xmlns="" xmlns:p14="http://schemas.microsoft.com/office/powerpoint/2010/main" val="13297834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7" descr="ffghnjhgt.jpg"/>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803622656"/>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18434" name="Line 2"/>
          <p:cNvSpPr>
            <a:spLocks noChangeShapeType="1"/>
          </p:cNvSpPr>
          <p:nvPr/>
        </p:nvSpPr>
        <p:spPr bwMode="auto">
          <a:xfrm>
            <a:off x="304800" y="1447800"/>
            <a:ext cx="8534400" cy="0"/>
          </a:xfrm>
          <a:prstGeom prst="line">
            <a:avLst/>
          </a:prstGeom>
          <a:noFill/>
          <a:ln w="57150">
            <a:solidFill>
              <a:srgbClr val="FF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147" name="Rectangle 3"/>
          <p:cNvSpPr>
            <a:spLocks noGrp="1" noChangeArrowheads="1"/>
          </p:cNvSpPr>
          <p:nvPr>
            <p:ph type="subTitle" idx="1"/>
          </p:nvPr>
        </p:nvSpPr>
        <p:spPr>
          <a:xfrm>
            <a:off x="304800" y="533400"/>
            <a:ext cx="8153400" cy="609600"/>
          </a:xfrm>
        </p:spPr>
        <p:txBody>
          <a:bodyPr>
            <a:normAutofit lnSpcReduction="10000"/>
          </a:bodyPr>
          <a:lstStyle/>
          <a:p>
            <a:pPr algn="r" rtl="1" eaLnBrk="1" hangingPunct="1">
              <a:defRPr/>
            </a:pPr>
            <a:r>
              <a:rPr lang="fa-IR" sz="3600" smtClean="0">
                <a:solidFill>
                  <a:schemeClr val="folHlink"/>
                </a:solidFill>
                <a:cs typeface="B Titr" pitchFamily="2" charset="-78"/>
              </a:rPr>
              <a:t>نمونه گيري غير احتمالي</a:t>
            </a:r>
            <a:endParaRPr lang="en-US" sz="3600" smtClean="0">
              <a:solidFill>
                <a:schemeClr val="folHlink"/>
              </a:solidFill>
              <a:cs typeface="B Titr" pitchFamily="2" charset="-78"/>
            </a:endParaRPr>
          </a:p>
        </p:txBody>
      </p:sp>
      <p:sp>
        <p:nvSpPr>
          <p:cNvPr id="134148" name="Rectangle 4"/>
          <p:cNvSpPr>
            <a:spLocks noChangeArrowheads="1"/>
          </p:cNvSpPr>
          <p:nvPr/>
        </p:nvSpPr>
        <p:spPr bwMode="auto">
          <a:xfrm>
            <a:off x="457200" y="2057400"/>
            <a:ext cx="8229600" cy="1676400"/>
          </a:xfrm>
          <a:prstGeom prst="rect">
            <a:avLst/>
          </a:prstGeom>
          <a:noFill/>
          <a:ln w="9525">
            <a:noFill/>
            <a:miter lim="800000"/>
            <a:headEnd/>
            <a:tailEnd/>
          </a:ln>
          <a:effectLst/>
        </p:spPr>
        <p:txBody>
          <a:bodyPr/>
          <a:lstStyle/>
          <a:p>
            <a:pPr algn="r" rtl="1">
              <a:spcBef>
                <a:spcPct val="15000"/>
              </a:spcBef>
              <a:buClr>
                <a:schemeClr val="hlink"/>
              </a:buClr>
              <a:buSzPct val="60000"/>
              <a:buFont typeface="Wingdings" pitchFamily="2" charset="2"/>
              <a:buChar char="n"/>
              <a:defRPr/>
            </a:pPr>
            <a:r>
              <a:rPr lang="fa-IR" sz="3400" dirty="0">
                <a:effectLst>
                  <a:outerShdw blurRad="38100" dist="38100" dir="2700000" algn="tl">
                    <a:srgbClr val="000000"/>
                  </a:outerShdw>
                </a:effectLst>
                <a:latin typeface="Arial" charset="0"/>
                <a:cs typeface="B Mitra" pitchFamily="2" charset="-78"/>
              </a:rPr>
              <a:t>روش آسان</a:t>
            </a:r>
            <a:r>
              <a:rPr lang="en-US" sz="3400" dirty="0">
                <a:effectLst>
                  <a:outerShdw blurRad="38100" dist="38100" dir="2700000" algn="tl">
                    <a:srgbClr val="000000"/>
                  </a:outerShdw>
                </a:effectLst>
                <a:latin typeface="Arial" charset="0"/>
                <a:cs typeface="B Mitra" pitchFamily="2" charset="-78"/>
              </a:rPr>
              <a:t> </a:t>
            </a:r>
            <a:r>
              <a:rPr lang="fa-IR" sz="3400" dirty="0">
                <a:effectLst>
                  <a:outerShdw blurRad="38100" dist="38100" dir="2700000" algn="tl">
                    <a:srgbClr val="000000"/>
                  </a:outerShdw>
                </a:effectLst>
                <a:latin typeface="Arial" charset="0"/>
                <a:cs typeface="B Mitra" pitchFamily="2" charset="-78"/>
              </a:rPr>
              <a:t>یا در دسترس (</a:t>
            </a:r>
            <a:r>
              <a:rPr lang="en-US" sz="3400" dirty="0">
                <a:effectLst>
                  <a:outerShdw blurRad="38100" dist="38100" dir="2700000" algn="tl">
                    <a:srgbClr val="000000"/>
                  </a:outerShdw>
                </a:effectLst>
                <a:latin typeface="Arial" charset="0"/>
                <a:cs typeface="B Mitra" pitchFamily="2" charset="-78"/>
              </a:rPr>
              <a:t>Convenience Sampling</a:t>
            </a:r>
            <a:r>
              <a:rPr lang="fa-IR" sz="3400" dirty="0">
                <a:effectLst>
                  <a:outerShdw blurRad="38100" dist="38100" dir="2700000" algn="tl">
                    <a:srgbClr val="000000"/>
                  </a:outerShdw>
                </a:effectLst>
                <a:latin typeface="Arial" charset="0"/>
                <a:cs typeface="B Mitra" pitchFamily="2" charset="-78"/>
              </a:rPr>
              <a:t>)</a:t>
            </a:r>
          </a:p>
          <a:p>
            <a:pPr algn="r" rtl="1">
              <a:spcBef>
                <a:spcPct val="15000"/>
              </a:spcBef>
              <a:buClr>
                <a:schemeClr val="hlink"/>
              </a:buClr>
              <a:buSzPct val="60000"/>
              <a:buFont typeface="Wingdings" pitchFamily="2" charset="2"/>
              <a:buChar char="n"/>
              <a:defRPr/>
            </a:pPr>
            <a:r>
              <a:rPr lang="fa-IR" sz="3400" dirty="0">
                <a:effectLst>
                  <a:outerShdw blurRad="38100" dist="38100" dir="2700000" algn="tl">
                    <a:srgbClr val="000000"/>
                  </a:outerShdw>
                </a:effectLst>
                <a:latin typeface="Arial" charset="0"/>
                <a:cs typeface="B Mitra" pitchFamily="2" charset="-78"/>
              </a:rPr>
              <a:t>روش سهميه اي (</a:t>
            </a:r>
            <a:r>
              <a:rPr lang="en-US" sz="3400" dirty="0">
                <a:effectLst>
                  <a:outerShdw blurRad="38100" dist="38100" dir="2700000" algn="tl">
                    <a:srgbClr val="000000"/>
                  </a:outerShdw>
                </a:effectLst>
                <a:latin typeface="Arial" charset="0"/>
                <a:cs typeface="B Mitra" pitchFamily="2" charset="-78"/>
              </a:rPr>
              <a:t>Quota Sampling</a:t>
            </a:r>
            <a:r>
              <a:rPr lang="fa-IR" sz="3400" dirty="0">
                <a:effectLst>
                  <a:outerShdw blurRad="38100" dist="38100" dir="2700000" algn="tl">
                    <a:srgbClr val="000000"/>
                  </a:outerShdw>
                </a:effectLst>
                <a:latin typeface="Arial" charset="0"/>
                <a:cs typeface="B Mitra" pitchFamily="2" charset="-78"/>
              </a:rPr>
              <a:t>)</a:t>
            </a:r>
          </a:p>
          <a:p>
            <a:pPr algn="r" rtl="1">
              <a:spcBef>
                <a:spcPct val="15000"/>
              </a:spcBef>
              <a:buClr>
                <a:schemeClr val="hlink"/>
              </a:buClr>
              <a:buSzPct val="60000"/>
              <a:buFont typeface="Wingdings" pitchFamily="2" charset="2"/>
              <a:buChar char="n"/>
              <a:defRPr/>
            </a:pPr>
            <a:r>
              <a:rPr lang="fa-IR" sz="3400" dirty="0">
                <a:effectLst>
                  <a:outerShdw blurRad="38100" dist="38100" dir="2700000" algn="tl">
                    <a:srgbClr val="000000"/>
                  </a:outerShdw>
                </a:effectLst>
                <a:latin typeface="Arial" charset="0"/>
                <a:cs typeface="B Mitra" pitchFamily="2" charset="-78"/>
              </a:rPr>
              <a:t>روش مبتنی بر هدف </a:t>
            </a:r>
            <a:r>
              <a:rPr lang="en-US" sz="3400" dirty="0">
                <a:effectLst>
                  <a:outerShdw blurRad="38100" dist="38100" dir="2700000" algn="tl">
                    <a:srgbClr val="000000"/>
                  </a:outerShdw>
                </a:effectLst>
                <a:latin typeface="Arial" charset="0"/>
                <a:cs typeface="B Mitra" pitchFamily="2" charset="-78"/>
              </a:rPr>
              <a:t>(Purposeful S.) </a:t>
            </a:r>
            <a:endParaRPr lang="fa-IR" sz="3400" dirty="0">
              <a:effectLst>
                <a:outerShdw blurRad="38100" dist="38100" dir="2700000" algn="tl">
                  <a:srgbClr val="000000"/>
                </a:outerShdw>
              </a:effectLst>
              <a:latin typeface="Arial" charset="0"/>
              <a:cs typeface="B Mitra" pitchFamily="2" charset="-78"/>
            </a:endParaRPr>
          </a:p>
          <a:p>
            <a:pPr algn="r" rtl="1">
              <a:spcBef>
                <a:spcPct val="15000"/>
              </a:spcBef>
              <a:buClr>
                <a:schemeClr val="hlink"/>
              </a:buClr>
              <a:buSzPct val="60000"/>
              <a:buFont typeface="Wingdings" pitchFamily="2" charset="2"/>
              <a:buChar char="n"/>
              <a:defRPr/>
            </a:pPr>
            <a:r>
              <a:rPr lang="fa-IR" sz="3400" dirty="0">
                <a:effectLst>
                  <a:outerShdw blurRad="38100" dist="38100" dir="2700000" algn="tl">
                    <a:srgbClr val="000000"/>
                  </a:outerShdw>
                </a:effectLst>
                <a:latin typeface="Arial" charset="0"/>
                <a:cs typeface="B Mitra" pitchFamily="2" charset="-78"/>
              </a:rPr>
              <a:t> روش گلوله برفی</a:t>
            </a:r>
            <a:r>
              <a:rPr lang="en-US" sz="3400" dirty="0">
                <a:effectLst>
                  <a:outerShdw blurRad="38100" dist="38100" dir="2700000" algn="tl">
                    <a:srgbClr val="000000"/>
                  </a:outerShdw>
                </a:effectLst>
                <a:latin typeface="Arial" charset="0"/>
                <a:cs typeface="B Mitra" pitchFamily="2" charset="-78"/>
              </a:rPr>
              <a:t>   (Network S</a:t>
            </a:r>
            <a:r>
              <a:rPr lang="en-US" sz="3400" dirty="0" smtClean="0">
                <a:effectLst>
                  <a:outerShdw blurRad="38100" dist="38100" dir="2700000" algn="tl">
                    <a:srgbClr val="000000"/>
                  </a:outerShdw>
                </a:effectLst>
                <a:latin typeface="Arial" charset="0"/>
                <a:cs typeface="B Mitra" pitchFamily="2" charset="-78"/>
              </a:rPr>
              <a:t>.)</a:t>
            </a:r>
            <a:endParaRPr lang="fa-IR" sz="3400" dirty="0">
              <a:effectLst>
                <a:outerShdw blurRad="38100" dist="38100" dir="2700000" algn="tl">
                  <a:srgbClr val="000000"/>
                </a:outerShdw>
              </a:effectLst>
              <a:latin typeface="Arial" charset="0"/>
              <a:cs typeface="B Mitra" pitchFamily="2" charset="-78"/>
            </a:endParaRPr>
          </a:p>
          <a:p>
            <a:pPr algn="r" rtl="1">
              <a:spcBef>
                <a:spcPct val="15000"/>
              </a:spcBef>
              <a:buClr>
                <a:schemeClr val="hlink"/>
              </a:buClr>
              <a:buSzPct val="60000"/>
              <a:buFont typeface="Wingdings" pitchFamily="2" charset="2"/>
              <a:buChar char="n"/>
              <a:defRPr/>
            </a:pPr>
            <a:r>
              <a:rPr lang="fa-IR" sz="3400" dirty="0" smtClean="0">
                <a:effectLst>
                  <a:outerShdw blurRad="38100" dist="38100" dir="2700000" algn="tl">
                    <a:srgbClr val="000000"/>
                  </a:outerShdw>
                </a:effectLst>
                <a:latin typeface="Arial" charset="0"/>
                <a:cs typeface="B Mitra" pitchFamily="2" charset="-78"/>
              </a:rPr>
              <a:t>روش مستمر،تدریجی(</a:t>
            </a:r>
            <a:r>
              <a:rPr lang="en-US" sz="3400" dirty="0" smtClean="0">
                <a:effectLst>
                  <a:outerShdw blurRad="38100" dist="38100" dir="2700000" algn="tl">
                    <a:srgbClr val="000000"/>
                  </a:outerShdw>
                </a:effectLst>
                <a:latin typeface="Arial" charset="0"/>
                <a:cs typeface="B Mitra" pitchFamily="2" charset="-78"/>
              </a:rPr>
              <a:t>sequential s</a:t>
            </a:r>
          </a:p>
          <a:p>
            <a:pPr algn="r" rtl="1">
              <a:spcBef>
                <a:spcPct val="15000"/>
              </a:spcBef>
              <a:buClr>
                <a:schemeClr val="hlink"/>
              </a:buClr>
              <a:buSzPct val="60000"/>
              <a:buFont typeface="Wingdings" pitchFamily="2" charset="2"/>
              <a:buChar char="n"/>
              <a:defRPr/>
            </a:pPr>
            <a:r>
              <a:rPr lang="fa-IR" sz="3400" dirty="0" smtClean="0">
                <a:effectLst>
                  <a:outerShdw blurRad="38100" dist="38100" dir="2700000" algn="tl">
                    <a:srgbClr val="000000"/>
                  </a:outerShdw>
                </a:effectLst>
                <a:latin typeface="Arial" charset="0"/>
                <a:cs typeface="B Mitra" pitchFamily="2" charset="-78"/>
              </a:rPr>
              <a:t>نمونه گیری داوطلبی(</a:t>
            </a:r>
            <a:r>
              <a:rPr lang="en-US" sz="3400" dirty="0" smtClean="0">
                <a:effectLst>
                  <a:outerShdw blurRad="38100" dist="38100" dir="2700000" algn="tl">
                    <a:srgbClr val="000000"/>
                  </a:outerShdw>
                </a:effectLst>
                <a:latin typeface="Arial" charset="0"/>
                <a:cs typeface="B Mitra" pitchFamily="2" charset="-78"/>
              </a:rPr>
              <a:t>volunteer s</a:t>
            </a:r>
          </a:p>
          <a:p>
            <a:pPr lvl="1" algn="r" rtl="1">
              <a:spcBef>
                <a:spcPct val="15000"/>
              </a:spcBef>
              <a:buClr>
                <a:schemeClr val="tx1"/>
              </a:buClr>
              <a:buFontTx/>
              <a:buChar char="•"/>
              <a:defRPr/>
            </a:pPr>
            <a:endParaRPr lang="fa-IR" sz="3000" dirty="0">
              <a:effectLst>
                <a:outerShdw blurRad="38100" dist="38100" dir="2700000" algn="tl">
                  <a:srgbClr val="000000"/>
                </a:outerShdw>
              </a:effectLst>
              <a:latin typeface="Arial" charset="0"/>
              <a:cs typeface="B Mitra" pitchFamily="2" charset="-78"/>
            </a:endParaRPr>
          </a:p>
          <a:p>
            <a:pPr lvl="1" algn="r" rtl="1">
              <a:spcBef>
                <a:spcPct val="15000"/>
              </a:spcBef>
              <a:buClr>
                <a:schemeClr val="tx1"/>
              </a:buClr>
              <a:defRPr/>
            </a:pPr>
            <a:endParaRPr lang="fa-IR" sz="3000" dirty="0">
              <a:effectLst>
                <a:outerShdw blurRad="38100" dist="38100" dir="2700000" algn="tl">
                  <a:srgbClr val="000000"/>
                </a:outerShdw>
              </a:effectLst>
              <a:latin typeface="Arial" charset="0"/>
              <a:cs typeface="B Mitra" pitchFamily="2" charset="-78"/>
            </a:endParaRPr>
          </a:p>
        </p:txBody>
      </p:sp>
    </p:spTree>
    <p:extLst>
      <p:ext uri="{BB962C8B-B14F-4D97-AF65-F5344CB8AC3E}">
        <p14:creationId xmlns="" xmlns:p14="http://schemas.microsoft.com/office/powerpoint/2010/main" val="27099454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p:txBody>
          <a:bodyPr/>
          <a:lstStyle/>
          <a:p>
            <a:pPr eaLnBrk="1" hangingPunct="1">
              <a:defRPr/>
            </a:pPr>
            <a:r>
              <a:rPr lang="fa-IR" sz="4000" b="1" dirty="0" smtClean="0">
                <a:solidFill>
                  <a:schemeClr val="tx1"/>
                </a:solidFill>
                <a:cs typeface="B Zar" pitchFamily="2" charset="-78"/>
              </a:rPr>
              <a:t>نمونه گیری غیر احتمالی</a:t>
            </a:r>
            <a:endParaRPr lang="en-US" sz="4000" b="1" dirty="0" smtClean="0">
              <a:solidFill>
                <a:schemeClr val="tx1"/>
              </a:solidFill>
              <a:cs typeface="B Zar" pitchFamily="2" charset="-78"/>
            </a:endParaRPr>
          </a:p>
        </p:txBody>
      </p:sp>
      <p:sp>
        <p:nvSpPr>
          <p:cNvPr id="262147" name="Rectangle 3"/>
          <p:cNvSpPr>
            <a:spLocks noGrp="1" noChangeArrowheads="1"/>
          </p:cNvSpPr>
          <p:nvPr>
            <p:ph type="body" idx="1"/>
          </p:nvPr>
        </p:nvSpPr>
        <p:spPr/>
        <p:txBody>
          <a:bodyPr/>
          <a:lstStyle/>
          <a:p>
            <a:pPr algn="r" rtl="1" eaLnBrk="1" hangingPunct="1">
              <a:defRPr/>
            </a:pPr>
            <a:endParaRPr lang="fa-IR" sz="2400" b="1" dirty="0" smtClean="0">
              <a:solidFill>
                <a:srgbClr val="FFFFFF"/>
              </a:solidFill>
              <a:effectLst/>
              <a:latin typeface="Times New Roman" pitchFamily="18" charset="0"/>
              <a:cs typeface="B Zar" pitchFamily="2" charset="-78"/>
            </a:endParaRPr>
          </a:p>
          <a:p>
            <a:pPr algn="r" rtl="1" eaLnBrk="1" hangingPunct="1">
              <a:defRPr/>
            </a:pPr>
            <a:r>
              <a:rPr lang="ar-SA" sz="2400" b="1" dirty="0" smtClean="0">
                <a:effectLst/>
                <a:latin typeface="Times New Roman" pitchFamily="18" charset="0"/>
                <a:cs typeface="B Zar" pitchFamily="2" charset="-78"/>
              </a:rPr>
              <a:t>شانس انتخاب براي همه اعضاء جامعه </a:t>
            </a:r>
            <a:r>
              <a:rPr lang="fa-IR" sz="2400" b="1" dirty="0" smtClean="0">
                <a:effectLst/>
                <a:latin typeface="Times New Roman" pitchFamily="18" charset="0"/>
                <a:cs typeface="B Zar" pitchFamily="2" charset="-78"/>
              </a:rPr>
              <a:t>مشخص نیست</a:t>
            </a:r>
            <a:endParaRPr lang="fa-IR" sz="2400" b="1" dirty="0" smtClean="0">
              <a:cs typeface="B Zar" pitchFamily="2" charset="-78"/>
            </a:endParaRPr>
          </a:p>
          <a:p>
            <a:pPr algn="r" rtl="1" eaLnBrk="1" hangingPunct="1">
              <a:defRPr/>
            </a:pPr>
            <a:r>
              <a:rPr lang="fa-IR" sz="2400" b="1" dirty="0" smtClean="0">
                <a:cs typeface="B Zar" pitchFamily="2" charset="-78"/>
              </a:rPr>
              <a:t>نمونه حاصل معرف جامعه نمی باشد.</a:t>
            </a:r>
          </a:p>
          <a:p>
            <a:pPr algn="r" rtl="1" eaLnBrk="1" hangingPunct="1">
              <a:defRPr/>
            </a:pPr>
            <a:r>
              <a:rPr lang="fa-IR" sz="2400" b="1" dirty="0" smtClean="0">
                <a:cs typeface="B Zar" pitchFamily="2" charset="-78"/>
              </a:rPr>
              <a:t>ممکن است بعضی از واحدها زیاد و برخی کم انتخاب شوند</a:t>
            </a:r>
          </a:p>
          <a:p>
            <a:pPr algn="r" rtl="1" eaLnBrk="1" hangingPunct="1">
              <a:defRPr/>
            </a:pPr>
            <a:r>
              <a:rPr lang="fa-IR" sz="2400" b="1" dirty="0" smtClean="0">
                <a:cs typeface="B Zar" pitchFamily="2" charset="-78"/>
              </a:rPr>
              <a:t>نتایج بدست آمده را نمی توان با ادعای قوی به جامعه هدف تعمیم داد.</a:t>
            </a:r>
          </a:p>
          <a:p>
            <a:pPr algn="r" rtl="1" eaLnBrk="1" hangingPunct="1">
              <a:defRPr/>
            </a:pPr>
            <a:r>
              <a:rPr lang="fa-IR" sz="2400" b="1" dirty="0" smtClean="0">
                <a:cs typeface="B Zar" pitchFamily="2" charset="-78"/>
              </a:rPr>
              <a:t>روش مناسب برای برآورد پارامترهای جامعه نمی باشد.</a:t>
            </a:r>
          </a:p>
          <a:p>
            <a:pPr algn="r" rtl="1" eaLnBrk="1" hangingPunct="1">
              <a:defRPr/>
            </a:pPr>
            <a:endParaRPr lang="en-US" sz="2400" b="1" dirty="0" smtClean="0">
              <a:cs typeface="B Zar" pitchFamily="2" charset="-78"/>
            </a:endParaRPr>
          </a:p>
        </p:txBody>
      </p:sp>
    </p:spTree>
    <p:extLst>
      <p:ext uri="{BB962C8B-B14F-4D97-AF65-F5344CB8AC3E}">
        <p14:creationId xmlns="" xmlns:p14="http://schemas.microsoft.com/office/powerpoint/2010/main" val="26885314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0" name="Rectangle 8"/>
          <p:cNvSpPr>
            <a:spLocks noChangeArrowheads="1"/>
          </p:cNvSpPr>
          <p:nvPr/>
        </p:nvSpPr>
        <p:spPr bwMode="auto">
          <a:xfrm flipV="1">
            <a:off x="-76200" y="0"/>
            <a:ext cx="9144000" cy="6858000"/>
          </a:xfrm>
          <a:prstGeom prst="rect">
            <a:avLst/>
          </a:prstGeom>
          <a:gradFill rotWithShape="1">
            <a:gsLst>
              <a:gs pos="0">
                <a:srgbClr val="006666"/>
              </a:gs>
              <a:gs pos="100000">
                <a:schemeClr val="accent1">
                  <a:alpha val="35001"/>
                </a:schemeClr>
              </a:gs>
            </a:gsLst>
            <a:lin ang="0" scaled="1"/>
          </a:gradFill>
          <a:ln>
            <a:noFill/>
          </a:ln>
          <a:effectLst/>
          <a:extLst>
            <a:ext uri="{91240B29-F687-4F45-9708-019B960494DF}">
              <a14:hiddenLine xmlns="" xmlns:a14="http://schemas.microsoft.com/office/drawing/2010/main" w="9525">
                <a:solidFill>
                  <a:srgbClr val="006666"/>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rot="10800000" wrap="none" anchor="ctr"/>
          <a:lstStyle/>
          <a:p>
            <a:pPr algn="ctr"/>
            <a:endParaRPr lang="en-US" sz="2400">
              <a:latin typeface="Arial Black" pitchFamily="34" charset="0"/>
            </a:endParaRPr>
          </a:p>
        </p:txBody>
      </p:sp>
      <p:sp>
        <p:nvSpPr>
          <p:cNvPr id="3082" name="WordArt 10"/>
          <p:cNvSpPr>
            <a:spLocks noChangeArrowheads="1" noChangeShapeType="1" noTextEdit="1"/>
          </p:cNvSpPr>
          <p:nvPr/>
        </p:nvSpPr>
        <p:spPr bwMode="auto">
          <a:xfrm rot="763183">
            <a:off x="0" y="457200"/>
            <a:ext cx="8237538" cy="5187950"/>
          </a:xfrm>
          <a:prstGeom prst="rect">
            <a:avLst/>
          </a:prstGeom>
        </p:spPr>
        <p:txBody>
          <a:bodyPr wrap="none" fromWordArt="1">
            <a:prstTxWarp prst="textSlantUp">
              <a:avLst>
                <a:gd name="adj" fmla="val 27384"/>
              </a:avLst>
            </a:prstTxWarp>
          </a:bodyPr>
          <a:lstStyle/>
          <a:p>
            <a:pPr algn="ctr" rtl="1"/>
            <a:r>
              <a:rPr lang="fa-IR" sz="4400" kern="10">
                <a:ln w="9525">
                  <a:solidFill>
                    <a:srgbClr val="CC99FF"/>
                  </a:solidFill>
                  <a:round/>
                  <a:headEnd/>
                  <a:tailEnd/>
                </a:ln>
                <a:gradFill rotWithShape="0">
                  <a:gsLst>
                    <a:gs pos="0">
                      <a:srgbClr val="6600CC"/>
                    </a:gs>
                    <a:gs pos="100000">
                      <a:srgbClr val="CC00CC"/>
                    </a:gs>
                  </a:gsLst>
                  <a:lin ang="4636817" scaled="1"/>
                </a:gradFill>
                <a:effectLst>
                  <a:outerShdw dist="53882" dir="2700000" algn="ctr" rotWithShape="0">
                    <a:srgbClr val="9999FF">
                      <a:alpha val="80000"/>
                    </a:srgbClr>
                  </a:outerShdw>
                </a:effectLst>
                <a:latin typeface="Impact"/>
              </a:rPr>
              <a:t>فنون جمع آوری داده ها</a:t>
            </a:r>
          </a:p>
          <a:p>
            <a:pPr algn="ctr" rtl="1"/>
            <a:endParaRPr lang="en-US" sz="4400" kern="10">
              <a:ln w="9525">
                <a:solidFill>
                  <a:srgbClr val="CC99FF"/>
                </a:solidFill>
                <a:round/>
                <a:headEnd/>
                <a:tailEnd/>
              </a:ln>
              <a:gradFill rotWithShape="0">
                <a:gsLst>
                  <a:gs pos="0">
                    <a:srgbClr val="6600CC"/>
                  </a:gs>
                  <a:gs pos="100000">
                    <a:srgbClr val="CC00CC"/>
                  </a:gs>
                </a:gsLst>
                <a:lin ang="4636817" scaled="1"/>
              </a:gradFill>
              <a:effectLst>
                <a:outerShdw dist="53882" dir="2700000" algn="ctr" rotWithShape="0">
                  <a:srgbClr val="9999FF">
                    <a:alpha val="80000"/>
                  </a:srgbClr>
                </a:outerShdw>
              </a:effectLst>
              <a:latin typeface="Impact"/>
            </a:endParaRPr>
          </a:p>
        </p:txBody>
      </p:sp>
    </p:spTree>
    <p:extLst>
      <p:ext uri="{BB962C8B-B14F-4D97-AF65-F5344CB8AC3E}">
        <p14:creationId xmlns="" xmlns:p14="http://schemas.microsoft.com/office/powerpoint/2010/main" val="4214690488"/>
      </p:ext>
    </p:extLst>
  </p:cSld>
  <p:clrMapOvr>
    <a:masterClrMapping/>
  </p:clrMapOvr>
  <p:transition spd="slow">
    <p:pu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i="1" dirty="0" smtClean="0">
                <a:latin typeface="SimSun" pitchFamily="2" charset="-122"/>
                <a:cs typeface="B Nazanin" pitchFamily="2" charset="-78"/>
              </a:rPr>
              <a:t>جمع آوری داده ها</a:t>
            </a:r>
            <a:r>
              <a:rPr lang="fa-IR" sz="1100" dirty="0" smtClean="0">
                <a:solidFill>
                  <a:schemeClr val="hlink"/>
                </a:solidFill>
                <a:cs typeface="B Nazanin" pitchFamily="2" charset="-78"/>
              </a:rPr>
              <a:t> </a:t>
            </a:r>
            <a:r>
              <a:rPr lang="fa-IR" sz="1100" dirty="0" smtClean="0">
                <a:solidFill>
                  <a:schemeClr val="hlink"/>
                </a:solidFill>
              </a:rPr>
              <a:t/>
            </a:r>
            <a:br>
              <a:rPr lang="fa-IR" sz="1100" dirty="0" smtClean="0">
                <a:solidFill>
                  <a:schemeClr val="hlink"/>
                </a:solidFill>
              </a:rPr>
            </a:br>
            <a:endParaRPr lang="en-US" dirty="0"/>
          </a:p>
        </p:txBody>
      </p:sp>
      <p:sp>
        <p:nvSpPr>
          <p:cNvPr id="3" name="Content Placeholder 2"/>
          <p:cNvSpPr>
            <a:spLocks noGrp="1"/>
          </p:cNvSpPr>
          <p:nvPr>
            <p:ph idx="1"/>
          </p:nvPr>
        </p:nvSpPr>
        <p:spPr>
          <a:xfrm>
            <a:off x="533400" y="1524000"/>
            <a:ext cx="8229600" cy="4525963"/>
          </a:xfrm>
        </p:spPr>
        <p:txBody>
          <a:bodyPr/>
          <a:lstStyle/>
          <a:p>
            <a:pPr algn="r"/>
            <a:endParaRPr lang="fa-IR" i="1" dirty="0" smtClean="0">
              <a:cs typeface="B Nazanin" pitchFamily="2" charset="-78"/>
            </a:endParaRPr>
          </a:p>
          <a:p>
            <a:pPr algn="r"/>
            <a:r>
              <a:rPr lang="ar-SA" i="1" dirty="0" smtClean="0">
                <a:cs typeface="B Nazanin" pitchFamily="2" charset="-78"/>
              </a:rPr>
              <a:t>یکی </a:t>
            </a:r>
            <a:r>
              <a:rPr lang="ar-SA" i="1" dirty="0">
                <a:cs typeface="B Nazanin" pitchFamily="2" charset="-78"/>
              </a:rPr>
              <a:t>از اصلی تر ین بخش های هر کار پژوهشی را جمع آو ری اطلاعات تشکیل می دهد. چنانچه این کار به شکل منظم وصحیح صورت پذیرد‏ کار تجزیه و تحلیل و نتیجه گیری از داده ها با سرعت و دقت خوبی انجام خواهد شد</a:t>
            </a:r>
            <a:r>
              <a:rPr lang="ar-SA" i="1" dirty="0"/>
              <a:t>. </a:t>
            </a:r>
            <a:endParaRPr lang="en-US" dirty="0"/>
          </a:p>
        </p:txBody>
      </p:sp>
    </p:spTree>
    <p:extLst>
      <p:ext uri="{BB962C8B-B14F-4D97-AF65-F5344CB8AC3E}">
        <p14:creationId xmlns="" xmlns:p14="http://schemas.microsoft.com/office/powerpoint/2010/main" val="7823626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0" y="274638"/>
            <a:ext cx="9144000" cy="6583362"/>
          </a:xfrm>
        </p:spPr>
        <p:txBody>
          <a:bodyPr/>
          <a:lstStyle/>
          <a:p>
            <a:pPr algn="r"/>
            <a:r>
              <a:rPr lang="fa-IR" sz="3600" dirty="0">
                <a:solidFill>
                  <a:srgbClr val="CC0066"/>
                </a:solidFill>
                <a:cs typeface="B Koodak" pitchFamily="2" charset="-78"/>
              </a:rPr>
              <a:t>1- استفاده از اطلاعات موجود </a:t>
            </a:r>
            <a:br>
              <a:rPr lang="fa-IR" sz="3600" dirty="0">
                <a:solidFill>
                  <a:srgbClr val="CC0066"/>
                </a:solidFill>
                <a:cs typeface="B Koodak" pitchFamily="2" charset="-78"/>
              </a:rPr>
            </a:br>
            <a:r>
              <a:rPr lang="fa-IR" sz="3600" dirty="0">
                <a:solidFill>
                  <a:srgbClr val="CC0066"/>
                </a:solidFill>
                <a:cs typeface="B Koodak" pitchFamily="2" charset="-78"/>
              </a:rPr>
              <a:t>2- مشاهده </a:t>
            </a:r>
            <a:br>
              <a:rPr lang="fa-IR" sz="3600" dirty="0">
                <a:solidFill>
                  <a:srgbClr val="CC0066"/>
                </a:solidFill>
                <a:cs typeface="B Koodak" pitchFamily="2" charset="-78"/>
              </a:rPr>
            </a:br>
            <a:r>
              <a:rPr lang="fa-IR" sz="3600" dirty="0">
                <a:solidFill>
                  <a:srgbClr val="CC0066"/>
                </a:solidFill>
                <a:cs typeface="B Koodak" pitchFamily="2" charset="-78"/>
              </a:rPr>
              <a:t>3- مصاحبه </a:t>
            </a:r>
            <a:br>
              <a:rPr lang="fa-IR" sz="3600" dirty="0">
                <a:solidFill>
                  <a:srgbClr val="CC0066"/>
                </a:solidFill>
                <a:cs typeface="B Koodak" pitchFamily="2" charset="-78"/>
              </a:rPr>
            </a:br>
            <a:r>
              <a:rPr lang="fa-IR" sz="3600" dirty="0">
                <a:solidFill>
                  <a:srgbClr val="CC0066"/>
                </a:solidFill>
                <a:cs typeface="B Koodak" pitchFamily="2" charset="-78"/>
              </a:rPr>
              <a:t>4-پرسشنامه </a:t>
            </a:r>
            <a:br>
              <a:rPr lang="fa-IR" sz="3600" dirty="0">
                <a:solidFill>
                  <a:srgbClr val="CC0066"/>
                </a:solidFill>
                <a:cs typeface="B Koodak" pitchFamily="2" charset="-78"/>
              </a:rPr>
            </a:br>
            <a:r>
              <a:rPr lang="fa-IR" sz="3600" dirty="0">
                <a:solidFill>
                  <a:srgbClr val="CC0066"/>
                </a:solidFill>
                <a:cs typeface="B Koodak" pitchFamily="2" charset="-78"/>
              </a:rPr>
              <a:t>5- معاینه و آزمون </a:t>
            </a:r>
            <a:br>
              <a:rPr lang="fa-IR" sz="3600" dirty="0">
                <a:solidFill>
                  <a:srgbClr val="CC0066"/>
                </a:solidFill>
                <a:cs typeface="B Koodak" pitchFamily="2" charset="-78"/>
              </a:rPr>
            </a:br>
            <a:r>
              <a:rPr lang="en-US" sz="3600" dirty="0">
                <a:solidFill>
                  <a:srgbClr val="CC0066"/>
                </a:solidFill>
                <a:cs typeface="B Koodak" pitchFamily="2" charset="-78"/>
              </a:rPr>
              <a:t/>
            </a:r>
            <a:br>
              <a:rPr lang="en-US" sz="3600" dirty="0">
                <a:solidFill>
                  <a:srgbClr val="CC0066"/>
                </a:solidFill>
                <a:cs typeface="B Koodak" pitchFamily="2" charset="-78"/>
              </a:rPr>
            </a:br>
            <a:endParaRPr lang="en-US" sz="3600" dirty="0">
              <a:solidFill>
                <a:srgbClr val="CC0066"/>
              </a:solidFill>
              <a:cs typeface="B Koodak" pitchFamily="2" charset="-78"/>
            </a:endParaRPr>
          </a:p>
        </p:txBody>
      </p:sp>
      <p:sp>
        <p:nvSpPr>
          <p:cNvPr id="66565" name="Text Box 5"/>
          <p:cNvSpPr txBox="1">
            <a:spLocks noChangeArrowheads="1"/>
          </p:cNvSpPr>
          <p:nvPr/>
        </p:nvSpPr>
        <p:spPr bwMode="auto">
          <a:xfrm>
            <a:off x="457200" y="304800"/>
            <a:ext cx="8229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
        <p:nvSpPr>
          <p:cNvPr id="66566" name="Text Box 6"/>
          <p:cNvSpPr txBox="1">
            <a:spLocks noChangeArrowheads="1"/>
          </p:cNvSpPr>
          <p:nvPr/>
        </p:nvSpPr>
        <p:spPr bwMode="auto">
          <a:xfrm>
            <a:off x="0" y="228600"/>
            <a:ext cx="891540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fa-IR" sz="3200">
                <a:cs typeface="B Titr" pitchFamily="2" charset="-78"/>
              </a:rPr>
              <a:t>روش های مختلف گرد آوری داده ها</a:t>
            </a:r>
            <a:r>
              <a:rPr lang="en-US" sz="3200">
                <a:cs typeface="B Titr" pitchFamily="2" charset="-78"/>
              </a:rPr>
              <a:t> </a:t>
            </a:r>
          </a:p>
        </p:txBody>
      </p:sp>
    </p:spTree>
    <p:extLst>
      <p:ext uri="{BB962C8B-B14F-4D97-AF65-F5344CB8AC3E}">
        <p14:creationId xmlns="" xmlns:p14="http://schemas.microsoft.com/office/powerpoint/2010/main" val="29938232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استفاده از اطلاعات و مدارک موجود</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pPr lvl="0" algn="r" rtl="1" fontAlgn="base"/>
            <a:r>
              <a:rPr lang="ar-SA" i="1" dirty="0" smtClean="0"/>
              <a:t>در </a:t>
            </a:r>
            <a:r>
              <a:rPr lang="ar-SA" i="1" dirty="0"/>
              <a:t>برخی تحقیقات  اطلاعاتی که باید بعنوان داده مورد بررسی و تجزیه و تحلیل قرار گیرند از پیش آماده هستند. بدین صورت که محقق بدنبال اطلاعات جدید نیست بلکه می تواند نسبت به جمع آوری اطلاعاتی که از قبل تهیه شده اند و در پرونده های ( درمانگاهی  بیمارستانی ثبت احوال، دانشجویی ،دانش آموزی و مراجعین به مراکز مختلف شهرداری ها و… ) موجود است  اقدام کند.</a:t>
            </a:r>
            <a:endParaRPr lang="en-US" dirty="0"/>
          </a:p>
          <a:p>
            <a:pPr lvl="0" algn="r" rtl="1" fontAlgn="base"/>
            <a:r>
              <a:rPr lang="ar-SA" i="1" dirty="0">
                <a:solidFill>
                  <a:schemeClr val="bg1"/>
                </a:solidFill>
              </a:rPr>
              <a:t>مزایا</a:t>
            </a:r>
            <a:r>
              <a:rPr lang="ar-SA" i="1" dirty="0"/>
              <a:t>: به واسطه موجود بودن اطلاعات  ارزان است. در وقت صرفه جویی می شود.مهمترین مزیت آن  امکان ارزیابی روند موضوع مورد بررسی در گذشته است که در مطالعات گذشته نگر بسیار حائز اهمیت است.</a:t>
            </a:r>
            <a:endParaRPr lang="en-US" dirty="0"/>
          </a:p>
          <a:p>
            <a:pPr algn="r"/>
            <a:r>
              <a:rPr lang="ar-SA" i="1" dirty="0">
                <a:solidFill>
                  <a:schemeClr val="bg1"/>
                </a:solidFill>
              </a:rPr>
              <a:t>معایب</a:t>
            </a:r>
            <a:r>
              <a:rPr lang="ar-SA" i="1" dirty="0"/>
              <a:t>: ناقص بودن و دردسترس نبودن اطلاعات از اشکالات عمده این روش است. گاهی ملاحظات اخلاقی مانع از دستیابی به اطلاعات مورد نظر می باشد. قدیمی و کهنه بودن اطلاعات هم ممکن است در برخی موارد </a:t>
            </a:r>
            <a:r>
              <a:rPr lang="ar-SA" i="1" dirty="0" smtClean="0"/>
              <a:t>مطرح </a:t>
            </a:r>
            <a:r>
              <a:rPr lang="ar-SA" i="1" dirty="0"/>
              <a:t>باشد</a:t>
            </a:r>
            <a:endParaRPr lang="en-US" dirty="0"/>
          </a:p>
        </p:txBody>
      </p:sp>
    </p:spTree>
    <p:extLst>
      <p:ext uri="{BB962C8B-B14F-4D97-AF65-F5344CB8AC3E}">
        <p14:creationId xmlns="" xmlns:p14="http://schemas.microsoft.com/office/powerpoint/2010/main" val="10008655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a:t>مشاهده</a:t>
            </a:r>
            <a:r>
              <a:rPr lang="en-US" dirty="0"/>
              <a:t/>
            </a:r>
            <a:br>
              <a:rPr lang="en-US" dirty="0"/>
            </a:br>
            <a:endParaRPr lang="en-US" dirty="0"/>
          </a:p>
        </p:txBody>
      </p:sp>
      <p:sp>
        <p:nvSpPr>
          <p:cNvPr id="3" name="Content Placeholder 2"/>
          <p:cNvSpPr>
            <a:spLocks noGrp="1"/>
          </p:cNvSpPr>
          <p:nvPr>
            <p:ph idx="1"/>
          </p:nvPr>
        </p:nvSpPr>
        <p:spPr/>
        <p:txBody>
          <a:bodyPr>
            <a:noAutofit/>
          </a:bodyPr>
          <a:lstStyle/>
          <a:p>
            <a:pPr lvl="0" algn="r" rtl="1" fontAlgn="base"/>
            <a:r>
              <a:rPr lang="ar-SA" sz="2400" i="1" dirty="0" smtClean="0">
                <a:cs typeface="B Nazanin" pitchFamily="2" charset="-78"/>
              </a:rPr>
              <a:t>از روش های جمع آوری اطلاعات است که در آن رفتار مشخصات موجودات زنده اشیا و پدیده ها با استفاده از ویژگی های گوناگون آنها ملاحظه و ثبت می گردد. منظور از مشاهده ثبت دقیق تمام جوانب بروز حادثه ویژه یا رفتار و گفتار فرد یا  افراد از راه حواس و یا سایر راه های ادراکی ( کمک گرفتن از ابزار خاص ) می باشد.</a:t>
            </a:r>
            <a:endParaRPr lang="en-US" sz="2400" dirty="0" smtClean="0">
              <a:cs typeface="B Nazanin" pitchFamily="2" charset="-78"/>
            </a:endParaRPr>
          </a:p>
          <a:p>
            <a:pPr lvl="0" algn="r" rtl="1" fontAlgn="base"/>
            <a:r>
              <a:rPr lang="ar-SA" sz="2400" dirty="0" smtClean="0">
                <a:cs typeface="B Nazanin" pitchFamily="2" charset="-78"/>
              </a:rPr>
              <a:t>مشاهده </a:t>
            </a:r>
            <a:r>
              <a:rPr lang="ar-SA" sz="2400" dirty="0">
                <a:cs typeface="B Nazanin" pitchFamily="2" charset="-78"/>
              </a:rPr>
              <a:t>منظم در تحقیق ضروری است بنابراین مشاهده باید:</a:t>
            </a:r>
            <a:endParaRPr lang="en-US" sz="2400" dirty="0">
              <a:cs typeface="B Nazanin" pitchFamily="2" charset="-78"/>
            </a:endParaRPr>
          </a:p>
          <a:p>
            <a:pPr lvl="0" algn="r" rtl="1" fontAlgn="base"/>
            <a:r>
              <a:rPr lang="ar-SA" sz="2400" i="1" dirty="0">
                <a:cs typeface="B Nazanin" pitchFamily="2" charset="-78"/>
              </a:rPr>
              <a:t>به هدف تحقیق مربوط باشد</a:t>
            </a:r>
            <a:endParaRPr lang="en-US" sz="2400" dirty="0">
              <a:cs typeface="B Nazanin" pitchFamily="2" charset="-78"/>
            </a:endParaRPr>
          </a:p>
          <a:p>
            <a:pPr lvl="0" algn="r" rtl="1" fontAlgn="base"/>
            <a:r>
              <a:rPr lang="ar-SA" sz="2400" i="1" dirty="0">
                <a:cs typeface="B Nazanin" pitchFamily="2" charset="-78"/>
              </a:rPr>
              <a:t>برنامه و نحوه عمل آن از قبل مشخص و تنیم شده باشد</a:t>
            </a:r>
            <a:endParaRPr lang="en-US" sz="2400" dirty="0">
              <a:cs typeface="B Nazanin" pitchFamily="2" charset="-78"/>
            </a:endParaRPr>
          </a:p>
          <a:p>
            <a:pPr lvl="0" algn="r" rtl="1" fontAlgn="base"/>
            <a:r>
              <a:rPr lang="ar-SA" sz="2400" i="1" dirty="0">
                <a:cs typeface="B Nazanin" pitchFamily="2" charset="-78"/>
              </a:rPr>
              <a:t>به طور دقیق و منظم ثبت شود</a:t>
            </a:r>
            <a:endParaRPr lang="en-US" sz="2400" dirty="0">
              <a:cs typeface="B Nazanin" pitchFamily="2" charset="-78"/>
            </a:endParaRPr>
          </a:p>
          <a:p>
            <a:pPr lvl="0" algn="r" rtl="1" fontAlgn="base"/>
            <a:r>
              <a:rPr lang="ar-SA" sz="2400" i="1" dirty="0">
                <a:cs typeface="B Nazanin" pitchFamily="2" charset="-78"/>
              </a:rPr>
              <a:t>میزان اعتبار و صحت انجام آن قابل سنجش و بررسی </a:t>
            </a:r>
            <a:r>
              <a:rPr lang="ar-SA" sz="2400" i="1" dirty="0" smtClean="0">
                <a:cs typeface="B Nazanin" pitchFamily="2" charset="-78"/>
              </a:rPr>
              <a:t>باشد</a:t>
            </a:r>
            <a:endParaRPr lang="en-US" sz="2400" dirty="0">
              <a:cs typeface="B Nazanin" pitchFamily="2" charset="-78"/>
            </a:endParaRPr>
          </a:p>
        </p:txBody>
      </p:sp>
    </p:spTree>
    <p:extLst>
      <p:ext uri="{BB962C8B-B14F-4D97-AF65-F5344CB8AC3E}">
        <p14:creationId xmlns="" xmlns:p14="http://schemas.microsoft.com/office/powerpoint/2010/main" val="37972829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1997839"/>
            <a:ext cx="8153400" cy="3046988"/>
          </a:xfrm>
          <a:prstGeom prst="rect">
            <a:avLst/>
          </a:prstGeom>
        </p:spPr>
        <p:txBody>
          <a:bodyPr wrap="square">
            <a:spAutoFit/>
          </a:bodyPr>
          <a:lstStyle/>
          <a:p>
            <a:pPr lvl="0" algn="r" rtl="1" fontAlgn="base"/>
            <a:r>
              <a:rPr lang="ar-SA" sz="2400" i="1" dirty="0" smtClean="0">
                <a:cs typeface="B Nazanin" pitchFamily="2" charset="-78"/>
              </a:rPr>
              <a:t>مزایا: امکان بررسی جزئیات موضوع وجود دارد. می توان صحت اطلاعات جمع آوری شده را با وسائل دیگر آزمایش کرد .برای جمع آوری اطلاعات زمینه ای مناسب است. در زمان کوتاه اطلاعات زیادی بدست می آید و اعتبار علمی اطلاعات بالاست.</a:t>
            </a:r>
            <a:endParaRPr lang="en-US" sz="2400" dirty="0" smtClean="0">
              <a:cs typeface="B Nazanin" pitchFamily="2" charset="-78"/>
            </a:endParaRPr>
          </a:p>
          <a:p>
            <a:pPr lvl="0" algn="r"/>
            <a:r>
              <a:rPr lang="ar-SA" sz="2400" i="1" dirty="0" smtClean="0">
                <a:cs typeface="B Nazanin" pitchFamily="2" charset="-78"/>
              </a:rPr>
              <a:t>معایب:برای نمونه های زیاد  وقت گیر و پر هزینه است.</a:t>
            </a:r>
            <a:endParaRPr lang="en-US" sz="2400" dirty="0" smtClean="0">
              <a:cs typeface="B Nazanin" pitchFamily="2" charset="-78"/>
            </a:endParaRPr>
          </a:p>
          <a:p>
            <a:pPr algn="r"/>
            <a:r>
              <a:rPr lang="ar-SA" sz="2400" i="1" dirty="0" smtClean="0">
                <a:cs typeface="B Nazanin" pitchFamily="2" charset="-78"/>
              </a:rPr>
              <a:t> حضور مشاهده گر می تواند بر روند فعالیت مورد مشاهده تاثیر گذار باشد. تمایلات شخصی مشاهده گر و میزان توانائی او در مشاهده و ثبت دقیق فعالیت مورد مشاهده گرد آوری اطلاعات موثر است. </a:t>
            </a:r>
            <a:r>
              <a:rPr lang="ar-SA" sz="2400" i="1" dirty="0" smtClean="0">
                <a:cs typeface="B Nazanin" pitchFamily="2" charset="-78"/>
              </a:rPr>
              <a:t>ممکن </a:t>
            </a:r>
            <a:r>
              <a:rPr lang="ar-SA" sz="2400" i="1" dirty="0" smtClean="0">
                <a:cs typeface="B Nazanin" pitchFamily="2" charset="-78"/>
              </a:rPr>
              <a:t>است تاثیر گذار باشد. عوامل محیطی بر نوع </a:t>
            </a:r>
            <a:r>
              <a:rPr lang="ar-SA" sz="2400" i="1" dirty="0" smtClean="0">
                <a:cs typeface="B Nazanin" pitchFamily="2" charset="-78"/>
              </a:rPr>
              <a:t>و</a:t>
            </a:r>
            <a:r>
              <a:rPr lang="fa-IR" sz="2400" i="1" dirty="0" smtClean="0">
                <a:cs typeface="B Nazanin" pitchFamily="2" charset="-78"/>
              </a:rPr>
              <a:t>روش</a:t>
            </a:r>
            <a:r>
              <a:rPr lang="ar-SA" sz="2400" i="1" dirty="0" smtClean="0">
                <a:cs typeface="B Nazanin" pitchFamily="2" charset="-78"/>
              </a:rPr>
              <a:t> </a:t>
            </a:r>
            <a:r>
              <a:rPr lang="fa-IR" sz="2400" i="1" dirty="0" smtClean="0">
                <a:cs typeface="B Nazanin" pitchFamily="2" charset="-78"/>
              </a:rPr>
              <a:t>گرد آوری اطلاعات موثر باشد</a:t>
            </a:r>
            <a:r>
              <a:rPr lang="fa-IR" sz="2400" i="1" dirty="0" smtClean="0">
                <a:solidFill>
                  <a:srgbClr val="0070C0"/>
                </a:solidFill>
                <a:cs typeface="B Nazanin" pitchFamily="2" charset="-78"/>
              </a:rPr>
              <a:t> .</a:t>
            </a:r>
            <a:r>
              <a:rPr lang="ar-SA" sz="2400" i="1" dirty="0" smtClean="0">
                <a:solidFill>
                  <a:srgbClr val="0070C0"/>
                </a:solidFill>
                <a:cs typeface="B Nazanin" pitchFamily="2" charset="-78"/>
              </a:rPr>
              <a:t> </a:t>
            </a:r>
            <a:endParaRPr lang="en-US" dirty="0"/>
          </a:p>
        </p:txBody>
      </p:sp>
      <p:sp>
        <p:nvSpPr>
          <p:cNvPr id="4" name="Rectangle 3"/>
          <p:cNvSpPr/>
          <p:nvPr/>
        </p:nvSpPr>
        <p:spPr>
          <a:xfrm>
            <a:off x="381000" y="5105400"/>
            <a:ext cx="8153400" cy="369332"/>
          </a:xfrm>
          <a:prstGeom prst="rect">
            <a:avLst/>
          </a:prstGeom>
        </p:spPr>
        <p:txBody>
          <a:bodyPr wrap="square">
            <a:spAutoFit/>
          </a:bodyPr>
          <a:lstStyle/>
          <a:p>
            <a:pPr algn="r"/>
            <a:r>
              <a:rPr lang="ar-SA" i="1" dirty="0" smtClean="0">
                <a:solidFill>
                  <a:srgbClr val="0070C0"/>
                </a:solidFill>
              </a:rPr>
              <a: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a:t>مصاحبه</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lvl="0" algn="r" rtl="1" fontAlgn="base"/>
            <a:r>
              <a:rPr lang="ar-SA" i="1" dirty="0"/>
              <a:t>مصاحبه یکی از روش های جمع آوری اطلاعات است که در آن به صورت حضوری یاغیر حضوری از افراد یا گروهی ار آنان پرسش می شود. نکته مهم آن است که سوالات مصاحبه از پیش اندیشیده شده و تعیین شده است. آنچه مصاحبه را به صورت های مختلف طبقه بندی می کند میزان انعطاف پذیری آن و یا نحوه اجرای آن است. مصاحبه را یکی ازروش هائی دانسته اند که امکان دریافت پاسخ در آن بیش از روش های دیگر است، زیرا در هنگام مصاحبه امکان تحریک آزمودنی برای دادن پاسخ وجود دارد و نیز می توان در صورت ابهام با توضیح موضوع راروشن ساخت.</a:t>
            </a:r>
            <a:endParaRPr lang="en-US" dirty="0"/>
          </a:p>
          <a:p>
            <a:pPr lvl="0" algn="r" rtl="1" fontAlgn="base"/>
            <a:r>
              <a:rPr lang="ar-SA" dirty="0">
                <a:solidFill>
                  <a:schemeClr val="accent1">
                    <a:lumMod val="75000"/>
                  </a:schemeClr>
                </a:solidFill>
              </a:rPr>
              <a:t>مهمترین انواع مصاحبه به شرح زیر عنوان شده اند:</a:t>
            </a:r>
            <a:endParaRPr lang="en-US" dirty="0">
              <a:solidFill>
                <a:schemeClr val="accent1">
                  <a:lumMod val="75000"/>
                </a:schemeClr>
              </a:solidFill>
            </a:endParaRPr>
          </a:p>
          <a:p>
            <a:pPr lvl="0" algn="r" rtl="1" fontAlgn="base"/>
            <a:r>
              <a:rPr lang="ar-SA" i="1" dirty="0">
                <a:solidFill>
                  <a:schemeClr val="accent1">
                    <a:lumMod val="75000"/>
                  </a:schemeClr>
                </a:solidFill>
              </a:rPr>
              <a:t>مصاحبه  انعطاف پذیر یا آزاد</a:t>
            </a:r>
            <a:r>
              <a:rPr lang="ar-SA" i="1" dirty="0"/>
              <a:t> :  در این نوع چارچوب وحدود پرسش  </a:t>
            </a:r>
            <a:r>
              <a:rPr lang="ar-SA" i="1" dirty="0" smtClean="0"/>
              <a:t>برای </a:t>
            </a:r>
            <a:r>
              <a:rPr lang="fa-IR" i="1" dirty="0"/>
              <a:t>م</a:t>
            </a:r>
            <a:r>
              <a:rPr lang="ar-SA" i="1" dirty="0" smtClean="0"/>
              <a:t>صاحبه </a:t>
            </a:r>
            <a:r>
              <a:rPr lang="ar-SA" i="1" dirty="0"/>
              <a:t>گر مشخص است </a:t>
            </a:r>
            <a:r>
              <a:rPr lang="fa-IR" i="1" dirty="0" smtClean="0"/>
              <a:t>و</a:t>
            </a:r>
            <a:r>
              <a:rPr lang="ar-SA" i="1" dirty="0" smtClean="0"/>
              <a:t>لی </a:t>
            </a:r>
            <a:r>
              <a:rPr lang="ar-SA" i="1" dirty="0"/>
              <a:t>زمان و توالی پرسش به سلیقه مصاحبه گر بستکی دارد. دراین حالت رفتار آزمودنی طبیعی تر است و اطلاعات واقعی تری بدست می آید. مصاحبه گر می تواند سوالات اضافی نیز طرح کند. ا ین روش برای  تحقیق هائی با مقیاس کوچک ‏، مطالعات کیفی و یا مصاحبه با اشخاص و </a:t>
            </a:r>
            <a:r>
              <a:rPr lang="ar-SA" i="1" dirty="0" smtClean="0"/>
              <a:t>گروه</a:t>
            </a:r>
            <a:r>
              <a:rPr lang="fa-IR" i="1" dirty="0" smtClean="0"/>
              <a:t> </a:t>
            </a:r>
            <a:r>
              <a:rPr lang="ar-SA" i="1" dirty="0" smtClean="0"/>
              <a:t>هائی </a:t>
            </a:r>
            <a:r>
              <a:rPr lang="ar-SA" i="1" dirty="0"/>
              <a:t>که اطلاعات اصلی از آنها بدست می آید ، مناسب است. هدف در این گونه مصاحبه ها جمع آوری اطلاعات عمیق و کیفی است. </a:t>
            </a:r>
            <a:endParaRPr lang="fa-IR" i="1" dirty="0" smtClean="0"/>
          </a:p>
        </p:txBody>
      </p:sp>
    </p:spTree>
    <p:extLst>
      <p:ext uri="{BB962C8B-B14F-4D97-AF65-F5344CB8AC3E}">
        <p14:creationId xmlns="" xmlns:p14="http://schemas.microsoft.com/office/powerpoint/2010/main" val="35457822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lvl="0" algn="r" rtl="1" fontAlgn="base"/>
            <a:r>
              <a:rPr lang="ar-SA" i="1" dirty="0" smtClean="0">
                <a:solidFill>
                  <a:schemeClr val="accent1">
                    <a:lumMod val="75000"/>
                  </a:schemeClr>
                </a:solidFill>
              </a:rPr>
              <a:t>مصاحبه با انعطاف پذیری متوسط یا منظم</a:t>
            </a:r>
            <a:r>
              <a:rPr lang="ar-SA" i="1" dirty="0" smtClean="0"/>
              <a:t> : در این نوع مصاحبه ، مصاحبه گر از پرسشنامه ای با پرسش های مشخص و با توالی ثابت استفاده می کند  ، اما معمولا </a:t>
            </a:r>
            <a:r>
              <a:rPr lang="ar-SA" i="1" dirty="0" smtClean="0"/>
              <a:t>پرسش </a:t>
            </a:r>
            <a:r>
              <a:rPr lang="ar-SA" i="1" dirty="0" smtClean="0"/>
              <a:t>ها به صورت باز هستند. تلاش می شود شرایط برای همه یکنواخت نگه داشته شود.هدف در این جا جمع آوری اطلاعات کمی و سطحی است.</a:t>
            </a:r>
            <a:endParaRPr lang="fa-IR" i="1" dirty="0" smtClean="0"/>
          </a:p>
          <a:p>
            <a:pPr lvl="0" algn="r" rtl="1" fontAlgn="base"/>
            <a:r>
              <a:rPr lang="ar-SA" i="1" dirty="0" smtClean="0"/>
              <a:t> </a:t>
            </a:r>
            <a:r>
              <a:rPr lang="ar-SA" i="1" dirty="0" smtClean="0">
                <a:solidFill>
                  <a:schemeClr val="accent1">
                    <a:lumMod val="75000"/>
                  </a:schemeClr>
                </a:solidFill>
              </a:rPr>
              <a:t>مصاحبه با انعطاف ناپذیری پرسشنامه همراه با مصاحبه </a:t>
            </a:r>
            <a:r>
              <a:rPr lang="ar-SA" i="1" dirty="0" smtClean="0"/>
              <a:t>:  مصاحبه گر از پرسش نامه ای با پرسش های  مشخص و با توالی استاندارد استفاده می کند. پاسخها ثابت و از قبل پیش بینی و طیقه بندی شده اند  و معمولا پرسش ها به صورت بسته هستند. این روش در مطالعات بزرگ و زمانی که پژوهشگر از تنوع پاسخ ها اطلاع دارد بکار </a:t>
            </a:r>
            <a:r>
              <a:rPr lang="ar-SA" i="1" dirty="0" smtClean="0"/>
              <a:t>می رود</a:t>
            </a:r>
            <a:endParaRPr lang="en-US" dirty="0" smtClean="0"/>
          </a:p>
          <a:p>
            <a:pPr algn="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dirty="0" smtClean="0">
                <a:solidFill>
                  <a:srgbClr val="FFFF00"/>
                </a:solidFill>
                <a:cs typeface="B Titr" pitchFamily="2" charset="-78"/>
              </a:rPr>
              <a:t>نمونه گيري</a:t>
            </a:r>
            <a:r>
              <a:rPr lang="en-US" dirty="0" smtClean="0">
                <a:solidFill>
                  <a:srgbClr val="FFFF00"/>
                </a:solidFill>
                <a:cs typeface="B Titr" pitchFamily="2" charset="-78"/>
              </a:rPr>
              <a:t/>
            </a:r>
            <a:br>
              <a:rPr lang="en-US" dirty="0" smtClean="0">
                <a:solidFill>
                  <a:srgbClr val="FFFF00"/>
                </a:solidFill>
                <a:cs typeface="B Titr" pitchFamily="2" charset="-78"/>
              </a:rPr>
            </a:br>
            <a:r>
              <a:rPr lang="fa-IR" dirty="0" smtClean="0">
                <a:solidFill>
                  <a:srgbClr val="FFFF00"/>
                </a:solidFill>
                <a:cs typeface="B Titr" pitchFamily="2" charset="-78"/>
              </a:rPr>
              <a:t>و انواع آن</a:t>
            </a:r>
            <a:endParaRPr lang="en-US" dirty="0">
              <a:solidFill>
                <a:srgbClr val="FFFF00"/>
              </a:solidFill>
            </a:endParaRPr>
          </a:p>
        </p:txBody>
      </p:sp>
      <p:sp>
        <p:nvSpPr>
          <p:cNvPr id="3" name="Subtitle 2"/>
          <p:cNvSpPr>
            <a:spLocks noGrp="1"/>
          </p:cNvSpPr>
          <p:nvPr>
            <p:ph type="subTitle" idx="1"/>
          </p:nvPr>
        </p:nvSpPr>
        <p:spPr/>
        <p:txBody>
          <a:bodyPr/>
          <a:lstStyle/>
          <a:p>
            <a:pPr algn="r"/>
            <a:r>
              <a:rPr lang="fa-IR" b="1" dirty="0" smtClean="0">
                <a:solidFill>
                  <a:schemeClr val="tx1"/>
                </a:solidFill>
                <a:cs typeface="B Nazanin" pitchFamily="2" charset="-78"/>
              </a:rPr>
              <a:t>تدوین کننده : ملیکه سادات ابراهیمی </a:t>
            </a:r>
          </a:p>
          <a:p>
            <a:pPr algn="r"/>
            <a:r>
              <a:rPr lang="fa-IR" b="1" dirty="0" smtClean="0">
                <a:solidFill>
                  <a:schemeClr val="tx1"/>
                </a:solidFill>
                <a:cs typeface="B Nazanin" pitchFamily="2" charset="-78"/>
              </a:rPr>
              <a:t>(پرستار مرکز آموزشی درمانی شهید رجایی)</a:t>
            </a:r>
            <a:endParaRPr lang="en-US" b="1" dirty="0">
              <a:solidFill>
                <a:schemeClr val="tx1"/>
              </a:solidFill>
              <a:cs typeface="B Nazanin" pitchFamily="2" charset="-78"/>
            </a:endParaRPr>
          </a:p>
        </p:txBody>
      </p:sp>
    </p:spTree>
    <p:extLst>
      <p:ext uri="{BB962C8B-B14F-4D97-AF65-F5344CB8AC3E}">
        <p14:creationId xmlns="" xmlns:p14="http://schemas.microsoft.com/office/powerpoint/2010/main" val="13515218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CC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نکات مهم در موردانجام مصاحبه</a:t>
            </a:r>
            <a:endParaRPr lang="en-US" dirty="0"/>
          </a:p>
        </p:txBody>
      </p:sp>
      <p:sp>
        <p:nvSpPr>
          <p:cNvPr id="3" name="Content Placeholder 2"/>
          <p:cNvSpPr>
            <a:spLocks noGrp="1"/>
          </p:cNvSpPr>
          <p:nvPr>
            <p:ph idx="1"/>
          </p:nvPr>
        </p:nvSpPr>
        <p:spPr/>
        <p:txBody>
          <a:bodyPr>
            <a:normAutofit fontScale="55000" lnSpcReduction="20000"/>
          </a:bodyPr>
          <a:lstStyle/>
          <a:p>
            <a:pPr lvl="0" algn="r" rtl="1" fontAlgn="base"/>
            <a:r>
              <a:rPr lang="ar-SA" i="1" dirty="0"/>
              <a:t>تکلم با زبان شخص مصاحبه شونده</a:t>
            </a:r>
            <a:endParaRPr lang="en-US" dirty="0"/>
          </a:p>
          <a:p>
            <a:pPr lvl="0" algn="r" rtl="1" fontAlgn="base"/>
            <a:r>
              <a:rPr lang="ar-SA" i="1" dirty="0"/>
              <a:t>آشنائی مصاحبه گر با اهداف و روش طبقه بندی و ارزش گذاری پاسخها</a:t>
            </a:r>
            <a:endParaRPr lang="en-US" dirty="0"/>
          </a:p>
          <a:p>
            <a:pPr lvl="0" algn="r" rtl="1" fontAlgn="base"/>
            <a:r>
              <a:rPr lang="ar-SA" i="1" dirty="0"/>
              <a:t>دخالت ندادن تمایلات شخصی مصاحبه گر</a:t>
            </a:r>
            <a:endParaRPr lang="en-US" dirty="0"/>
          </a:p>
          <a:p>
            <a:pPr lvl="0" algn="r" rtl="1" fontAlgn="base"/>
            <a:r>
              <a:rPr lang="ar-SA" i="1" dirty="0"/>
              <a:t>ایجاد شرایط یکسان برای همه</a:t>
            </a:r>
            <a:endParaRPr lang="en-US" dirty="0"/>
          </a:p>
          <a:p>
            <a:pPr lvl="0" algn="r" rtl="1" fontAlgn="base"/>
            <a:r>
              <a:rPr lang="ar-SA" i="1" dirty="0"/>
              <a:t>کسب اجاره درهنگام استفاذه از دستگاه ضبط صدا</a:t>
            </a:r>
            <a:endParaRPr lang="en-US" dirty="0"/>
          </a:p>
          <a:p>
            <a:pPr lvl="0" algn="r" rtl="1" fontAlgn="base"/>
            <a:r>
              <a:rPr lang="ar-SA" i="1" dirty="0"/>
              <a:t>جلب اعتماد مصاحبه شونده</a:t>
            </a:r>
            <a:endParaRPr lang="en-US" dirty="0"/>
          </a:p>
          <a:p>
            <a:pPr lvl="0" algn="r" rtl="1" fontAlgn="base"/>
            <a:r>
              <a:rPr lang="ar-SA" i="1" dirty="0"/>
              <a:t>رعایت مقام وموقعیت اجتماعی افراد</a:t>
            </a:r>
            <a:endParaRPr lang="en-US" dirty="0"/>
          </a:p>
          <a:p>
            <a:pPr lvl="0" algn="r" rtl="1" fontAlgn="base"/>
            <a:r>
              <a:rPr lang="ar-SA" i="1" dirty="0"/>
              <a:t>بیان توضیحات کافی قبل از شروع مصاحبه</a:t>
            </a:r>
            <a:endParaRPr lang="en-US" dirty="0"/>
          </a:p>
          <a:p>
            <a:pPr lvl="0" algn="r" rtl="1" fontAlgn="base"/>
            <a:r>
              <a:rPr lang="ar-SA" i="1" dirty="0"/>
              <a:t>ارائه آموزش به مصاحبه گران پیش از انجام مصاحبه</a:t>
            </a:r>
            <a:endParaRPr lang="en-US" dirty="0"/>
          </a:p>
          <a:p>
            <a:pPr lvl="0" algn="r" rtl="1" fontAlgn="base"/>
            <a:r>
              <a:rPr lang="ar-SA" dirty="0">
                <a:solidFill>
                  <a:srgbClr val="FF0000"/>
                </a:solidFill>
              </a:rPr>
              <a:t>مزایای مصاحبه</a:t>
            </a:r>
            <a:endParaRPr lang="en-US" dirty="0">
              <a:solidFill>
                <a:srgbClr val="FF0000"/>
              </a:solidFill>
            </a:endParaRPr>
          </a:p>
          <a:p>
            <a:pPr lvl="0" algn="r" rtl="1" fontAlgn="base"/>
            <a:r>
              <a:rPr lang="ar-SA" i="1" dirty="0"/>
              <a:t>قابلیت استفاده برای کم یا بی سوادان و کودکان و بیماران</a:t>
            </a:r>
            <a:endParaRPr lang="en-US" dirty="0"/>
          </a:p>
          <a:p>
            <a:pPr lvl="0" algn="r" rtl="1" fontAlgn="base"/>
            <a:r>
              <a:rPr lang="ar-SA" i="1" dirty="0"/>
              <a:t>امکان روشن کردن مفهوم سوالات</a:t>
            </a:r>
            <a:endParaRPr lang="en-US" dirty="0"/>
          </a:p>
          <a:p>
            <a:pPr lvl="0" algn="r" rtl="1" fontAlgn="base"/>
            <a:r>
              <a:rPr lang="ar-SA" i="1" dirty="0"/>
              <a:t>در مقایسه با مشاهده بدست آمدن درصد بیشتری از پاسخ ها</a:t>
            </a:r>
            <a:endParaRPr lang="en-US" dirty="0"/>
          </a:p>
          <a:p>
            <a:pPr lvl="0" algn="r" rtl="1" fontAlgn="base"/>
            <a:r>
              <a:rPr lang="ar-SA" dirty="0">
                <a:solidFill>
                  <a:srgbClr val="FF0000"/>
                </a:solidFill>
              </a:rPr>
              <a:t>معایب مصاحبه</a:t>
            </a:r>
            <a:endParaRPr lang="en-US" dirty="0">
              <a:solidFill>
                <a:srgbClr val="FF0000"/>
              </a:solidFill>
            </a:endParaRPr>
          </a:p>
          <a:p>
            <a:pPr lvl="0" algn="r" rtl="1" fontAlgn="base"/>
            <a:r>
              <a:rPr lang="ar-SA" i="1" dirty="0"/>
              <a:t>وقت گیر و پرهزینه</a:t>
            </a:r>
            <a:endParaRPr lang="en-US" dirty="0"/>
          </a:p>
          <a:p>
            <a:pPr lvl="0" algn="r" rtl="1" fontAlgn="base"/>
            <a:r>
              <a:rPr lang="ar-SA" i="1" dirty="0"/>
              <a:t>در مقایسه با روش مشاهده ثبت وقایع ناقص تر است</a:t>
            </a:r>
            <a:endParaRPr lang="en-US" dirty="0"/>
          </a:p>
          <a:p>
            <a:pPr algn="r"/>
            <a:endParaRPr lang="en-US" dirty="0"/>
          </a:p>
        </p:txBody>
      </p:sp>
    </p:spTree>
    <p:extLst>
      <p:ext uri="{BB962C8B-B14F-4D97-AF65-F5344CB8AC3E}">
        <p14:creationId xmlns="" xmlns:p14="http://schemas.microsoft.com/office/powerpoint/2010/main" val="11116359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i="1" dirty="0"/>
              <a:t>پرسشنامه</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algn="r"/>
            <a:r>
              <a:rPr lang="ar-SA" i="1" dirty="0"/>
              <a:t>پرسشنامه شامل دسته ای از پرسش هاست که برطبق اصول خاصی تدوین گردیده است و به صورت کتبی یه افراد ارائه می شود و پاسخگو بر اساس تشخیص را خود جواب ها رادر آن می نویسد</a:t>
            </a:r>
            <a:r>
              <a:rPr lang="ar-SA" i="1" dirty="0" smtClean="0"/>
              <a:t>.</a:t>
            </a:r>
            <a:endParaRPr lang="fa-IR" i="1" dirty="0" smtClean="0"/>
          </a:p>
          <a:p>
            <a:pPr lvl="0" algn="r" rtl="1" fontAlgn="base"/>
            <a:r>
              <a:rPr lang="ar-SA" i="1" dirty="0">
                <a:solidFill>
                  <a:srgbClr val="00B0F0"/>
                </a:solidFill>
              </a:rPr>
              <a:t>طبقه بندی بر اساس ماهیت پرسشنامه :</a:t>
            </a:r>
            <a:endParaRPr lang="en-US" dirty="0">
              <a:solidFill>
                <a:srgbClr val="00B0F0"/>
              </a:solidFill>
            </a:endParaRPr>
          </a:p>
          <a:p>
            <a:pPr lvl="0" algn="r" rtl="1" fontAlgn="base"/>
            <a:r>
              <a:rPr lang="ar-SA" i="1" dirty="0">
                <a:solidFill>
                  <a:srgbClr val="00B0F0"/>
                </a:solidFill>
              </a:rPr>
              <a:t>پرسشنامه باز</a:t>
            </a:r>
            <a:r>
              <a:rPr lang="ar-SA" i="1" dirty="0"/>
              <a:t>: در این نوع پرسشنامه با سوالات باز روبرو هستیم.در اینجا پاسخگو می تواند بدون محدودیت هرپاسخی را که مد نظرش باشد در مورد آن پرسش بنویسد و یا در آن زمینه توضیح دهد. در اینگونه سوالات ، اطلاعات دقیق تر، کامل تر و دارای ارزش بیشتر هستند ولی طبقه بندی و نتیجه گیری از آنها مشکل تر و له تجربه زیاد نیازمند است.</a:t>
            </a:r>
            <a:endParaRPr lang="en-US" dirty="0"/>
          </a:p>
          <a:p>
            <a:pPr lvl="0" algn="r" rtl="1" fontAlgn="base"/>
            <a:r>
              <a:rPr lang="ar-SA" i="1" dirty="0">
                <a:solidFill>
                  <a:srgbClr val="00B0F0"/>
                </a:solidFill>
              </a:rPr>
              <a:t> پرسشنامه بسته</a:t>
            </a:r>
            <a:r>
              <a:rPr lang="ar-SA" i="1" dirty="0"/>
              <a:t> :   پرسش های بسته در این نوع پرسشنامه ارائه می شود.برای هر پرسش تعدادی گزینه و پاسخ انتخاب شده است که فرد پاسخ دهنده باید یکی از آنها رابه عنوان پاسخ بگزیند.هریک از پاسخ ها به گونه ای تنظیم شده است که در عین منطقی بودن برای آن سوال از پاسخ مربوط به دیگر سوالات مجزاست. در اینجا پاسخ ها را می توان به سرعت نوشت و تجزیه و تحلیل و طبقه بندی پاسخ ها نیز ساده تر است اما اطلاعات به دقت و کاملی پرسش نامه باز نیست.</a:t>
            </a:r>
            <a:endParaRPr lang="en-US" dirty="0"/>
          </a:p>
          <a:p>
            <a:pPr algn="r"/>
            <a:endParaRPr lang="en-US" dirty="0"/>
          </a:p>
        </p:txBody>
      </p:sp>
    </p:spTree>
    <p:extLst>
      <p:ext uri="{BB962C8B-B14F-4D97-AF65-F5344CB8AC3E}">
        <p14:creationId xmlns="" xmlns:p14="http://schemas.microsoft.com/office/powerpoint/2010/main" val="39164939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lvl="0" algn="r" rtl="1" fontAlgn="base"/>
            <a:r>
              <a:rPr lang="ar-SA" i="1" dirty="0" smtClean="0">
                <a:solidFill>
                  <a:srgbClr val="00B0F0"/>
                </a:solidFill>
              </a:rPr>
              <a:t>طبقه بندی بر اساس نحوه اجرا</a:t>
            </a:r>
            <a:endParaRPr lang="en-US" dirty="0" smtClean="0">
              <a:solidFill>
                <a:srgbClr val="00B0F0"/>
              </a:solidFill>
            </a:endParaRPr>
          </a:p>
          <a:p>
            <a:pPr lvl="0" algn="r" rtl="1" fontAlgn="base"/>
            <a:r>
              <a:rPr lang="ar-SA" i="1" dirty="0" smtClean="0"/>
              <a:t> </a:t>
            </a:r>
            <a:r>
              <a:rPr lang="ar-SA" i="1" dirty="0" smtClean="0">
                <a:solidFill>
                  <a:srgbClr val="00B0F0"/>
                </a:solidFill>
              </a:rPr>
              <a:t>پرسشنامه همراه با مصاحبه</a:t>
            </a:r>
            <a:r>
              <a:rPr lang="ar-SA" i="1" dirty="0" smtClean="0"/>
              <a:t> :  این پرسشنامه همان مصاحبه انعطاف ناپذیر است که به صورت حضوری پرسش ها از افراد پرسیده می شود و پاسخ ها را پرسشگر در برگه پرسشنامه وارد می کند.</a:t>
            </a:r>
            <a:endParaRPr lang="en-US" dirty="0" smtClean="0"/>
          </a:p>
          <a:p>
            <a:pPr lvl="0" algn="r" rtl="1" fontAlgn="base"/>
            <a:r>
              <a:rPr lang="ar-SA" i="1" dirty="0" smtClean="0"/>
              <a:t> </a:t>
            </a:r>
            <a:r>
              <a:rPr lang="ar-SA" i="1" dirty="0" smtClean="0">
                <a:solidFill>
                  <a:srgbClr val="00B0F0"/>
                </a:solidFill>
              </a:rPr>
              <a:t>پرسشنامه خود ایفا</a:t>
            </a:r>
            <a:r>
              <a:rPr lang="ar-SA" i="1" dirty="0" smtClean="0"/>
              <a:t> : پرسشنامه در اختیار فرد یا گروه قرار می گیرد و فرد به تنهائی و یا به صورت گروهی یه پرسش ا پاسخ می دهند .</a:t>
            </a:r>
            <a:endParaRPr lang="en-US" dirty="0" smtClean="0"/>
          </a:p>
          <a:p>
            <a:pPr lvl="0" algn="r" rtl="1" fontAlgn="base"/>
            <a:r>
              <a:rPr lang="ar-SA" i="1" dirty="0" smtClean="0"/>
              <a:t> </a:t>
            </a:r>
            <a:r>
              <a:rPr lang="ar-SA" i="1" dirty="0" smtClean="0">
                <a:solidFill>
                  <a:srgbClr val="00B0F0"/>
                </a:solidFill>
              </a:rPr>
              <a:t>پرسشنامه پستی </a:t>
            </a:r>
            <a:r>
              <a:rPr lang="ar-SA" i="1" dirty="0" smtClean="0"/>
              <a:t>:  پرسشنامه برای افراد از طریق پست ارسال می شود . فرد پس از تکمیل آنرا برای محقق عودت می دهد.</a:t>
            </a:r>
            <a:endParaRPr lang="en-US" dirty="0" smtClean="0"/>
          </a:p>
          <a:p>
            <a:pPr lvl="0" algn="r" rtl="1" fontAlgn="base"/>
            <a:r>
              <a:rPr lang="ar-SA" i="1" dirty="0" smtClean="0"/>
              <a:t> پرسشنامه الکترونیک :  در این نوع از پرسشنامه که به تازگی موارد استفاده از آن گسترش یافته است ، محقق با استفاده از شبکه های اطلاع رسانی و اینترنت ، اقدام به ارسال پرسشنامه الکترونیک برای افراد می کند و افراد پاسخ ها را در همان پرسشنامه وارد و با پست الکترونیک برای محقق باز می گردانند.در برخی موارد ممکن است افراد نسخه ای از پرسشنامه را چاپ کرده و بعد از پاسخگوئی به شکل پستی باز گردانند.</a:t>
            </a:r>
            <a:endParaRPr lang="en-US" dirty="0" smtClean="0"/>
          </a:p>
          <a:p>
            <a:pPr algn="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i="1" dirty="0">
                <a:solidFill>
                  <a:srgbClr val="00B0F0"/>
                </a:solidFill>
              </a:rPr>
              <a:t>نکات مهم در طراحی پرسشنامه</a:t>
            </a:r>
            <a:endParaRPr lang="en-US" dirty="0">
              <a:solidFill>
                <a:srgbClr val="00B0F0"/>
              </a:solidFill>
            </a:endParaRPr>
          </a:p>
        </p:txBody>
      </p:sp>
      <p:sp>
        <p:nvSpPr>
          <p:cNvPr id="3" name="Content Placeholder 2"/>
          <p:cNvSpPr>
            <a:spLocks noGrp="1"/>
          </p:cNvSpPr>
          <p:nvPr>
            <p:ph idx="1"/>
          </p:nvPr>
        </p:nvSpPr>
        <p:spPr/>
        <p:txBody>
          <a:bodyPr>
            <a:normAutofit fontScale="85000" lnSpcReduction="20000"/>
          </a:bodyPr>
          <a:lstStyle/>
          <a:p>
            <a:pPr lvl="0" algn="r" rtl="1" fontAlgn="base"/>
            <a:r>
              <a:rPr lang="ar-SA" i="1" dirty="0"/>
              <a:t>داشتن یک مقدمه رسا ، جذاب و واضح در ابتدای پرسشنامه</a:t>
            </a:r>
            <a:endParaRPr lang="en-US" dirty="0"/>
          </a:p>
          <a:p>
            <a:pPr lvl="0" algn="r" rtl="1" fontAlgn="base"/>
            <a:r>
              <a:rPr lang="ar-SA" i="1" dirty="0"/>
              <a:t>وجود پرسش های قابل فهم و خالی از ابهام</a:t>
            </a:r>
            <a:endParaRPr lang="en-US" dirty="0"/>
          </a:p>
          <a:p>
            <a:pPr lvl="0" algn="r" rtl="1" fontAlgn="base"/>
            <a:r>
              <a:rPr lang="ar-SA" i="1" dirty="0"/>
              <a:t>خودداری از پرسش های طولانی و وقت گیر و دوپهلو</a:t>
            </a:r>
            <a:endParaRPr lang="en-US" dirty="0"/>
          </a:p>
          <a:p>
            <a:pPr lvl="0" algn="r" rtl="1" fontAlgn="base"/>
            <a:r>
              <a:rPr lang="ar-SA" i="1" dirty="0"/>
              <a:t>خودداری از واژه ها و لغات نامانوس و نامفهوم</a:t>
            </a:r>
            <a:endParaRPr lang="en-US" dirty="0"/>
          </a:p>
          <a:p>
            <a:pPr lvl="0" algn="r" rtl="1" fontAlgn="base"/>
            <a:r>
              <a:rPr lang="ar-SA" i="1" dirty="0"/>
              <a:t>طراحی پرسشنامه زیباودوراز کلمات زشت و زننده و تا جای ممکن دوستانه</a:t>
            </a:r>
            <a:endParaRPr lang="en-US" dirty="0"/>
          </a:p>
          <a:p>
            <a:pPr lvl="0" algn="r" rtl="1" fontAlgn="base"/>
            <a:r>
              <a:rPr lang="ar-SA" i="1" dirty="0"/>
              <a:t>محدود بودن پرسش های زمینه ای</a:t>
            </a:r>
            <a:endParaRPr lang="en-US" dirty="0"/>
          </a:p>
          <a:p>
            <a:pPr lvl="0" algn="r" rtl="1" fontAlgn="base"/>
            <a:r>
              <a:rPr lang="ar-SA" i="1" dirty="0"/>
              <a:t>قرار دادن پرسش های حساس و مهم در پایان پرسش نامه</a:t>
            </a:r>
            <a:endParaRPr lang="en-US" dirty="0"/>
          </a:p>
          <a:p>
            <a:pPr lvl="0" algn="r" rtl="1" fontAlgn="base"/>
            <a:r>
              <a:rPr lang="ar-SA" i="1" dirty="0"/>
              <a:t>هر سوال فقط به یک موضوع اختصاص داشته باشد</a:t>
            </a:r>
            <a:endParaRPr lang="en-US" dirty="0"/>
          </a:p>
          <a:p>
            <a:pPr lvl="0" algn="r" rtl="1" fontAlgn="base"/>
            <a:r>
              <a:rPr lang="ar-SA" i="1" dirty="0"/>
              <a:t>استفاده از پرسش های باز و بسته به همراه هم</a:t>
            </a:r>
            <a:endParaRPr lang="en-US" dirty="0"/>
          </a:p>
          <a:p>
            <a:pPr lvl="0" algn="r" rtl="1" fontAlgn="base"/>
            <a:r>
              <a:rPr lang="ar-SA" i="1" dirty="0"/>
              <a:t>قرار دادن تمام پاسخ های ممکن برای پرسش های بسته</a:t>
            </a:r>
            <a:endParaRPr lang="en-US" dirty="0"/>
          </a:p>
          <a:p>
            <a:pPr algn="r"/>
            <a:endParaRPr lang="en-US" dirty="0"/>
          </a:p>
        </p:txBody>
      </p:sp>
    </p:spTree>
    <p:extLst>
      <p:ext uri="{BB962C8B-B14F-4D97-AF65-F5344CB8AC3E}">
        <p14:creationId xmlns="" xmlns:p14="http://schemas.microsoft.com/office/powerpoint/2010/main" val="5738032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lvl="0" algn="r" rtl="1" fontAlgn="base"/>
            <a:r>
              <a:rPr lang="ar-SA" i="1" dirty="0">
                <a:solidFill>
                  <a:srgbClr val="FF0000"/>
                </a:solidFill>
              </a:rPr>
              <a:t>مزایای پرسشنامه</a:t>
            </a:r>
            <a:endParaRPr lang="en-US" dirty="0">
              <a:solidFill>
                <a:srgbClr val="FF0000"/>
              </a:solidFill>
            </a:endParaRPr>
          </a:p>
          <a:p>
            <a:pPr lvl="0" algn="r" rtl="1" fontAlgn="base"/>
            <a:r>
              <a:rPr lang="ar-SA" i="1" dirty="0"/>
              <a:t>عدم نیاز به شحص مصاحبه کننده ، بنابراین عدم تاثیر وجود چنین شخصی</a:t>
            </a:r>
            <a:endParaRPr lang="en-US" dirty="0"/>
          </a:p>
          <a:p>
            <a:pPr lvl="0" algn="r" rtl="1" fontAlgn="base"/>
            <a:r>
              <a:rPr lang="ar-SA" i="1" dirty="0"/>
              <a:t>ساده و ارزان</a:t>
            </a:r>
            <a:endParaRPr lang="en-US" dirty="0"/>
          </a:p>
          <a:p>
            <a:pPr lvl="0" algn="r" rtl="1" fontAlgn="base"/>
            <a:r>
              <a:rPr lang="ar-SA" i="1" dirty="0"/>
              <a:t>سادگی طبقه بندی و تجزیه و تحلیل</a:t>
            </a:r>
            <a:endParaRPr lang="en-US" dirty="0"/>
          </a:p>
          <a:p>
            <a:pPr lvl="0" algn="r" rtl="1" fontAlgn="base"/>
            <a:r>
              <a:rPr lang="ar-SA" i="1" dirty="0"/>
              <a:t>دقت یشتر پاسخ ها بواسطه محرمانه ماندن افراد</a:t>
            </a:r>
            <a:endParaRPr lang="en-US" dirty="0"/>
          </a:p>
          <a:p>
            <a:pPr lvl="0" algn="r" rtl="1" fontAlgn="base"/>
            <a:r>
              <a:rPr lang="ar-SA" i="1" dirty="0"/>
              <a:t>امکان تنجام مطالعات بزرگ</a:t>
            </a:r>
            <a:endParaRPr lang="en-US" dirty="0"/>
          </a:p>
          <a:p>
            <a:pPr lvl="0" algn="r" rtl="1" fontAlgn="base"/>
            <a:r>
              <a:rPr lang="ar-SA" i="1" dirty="0"/>
              <a:t>یکسان بودن شرایطردر زمان تکمیل</a:t>
            </a:r>
            <a:endParaRPr lang="en-US" dirty="0"/>
          </a:p>
          <a:p>
            <a:pPr lvl="0" algn="r" rtl="1" fontAlgn="base"/>
            <a:r>
              <a:rPr lang="ar-SA" i="1" dirty="0">
                <a:solidFill>
                  <a:srgbClr val="FF0000"/>
                </a:solidFill>
              </a:rPr>
              <a:t>معایب پرسشنامه</a:t>
            </a:r>
            <a:endParaRPr lang="en-US" dirty="0">
              <a:solidFill>
                <a:srgbClr val="FF0000"/>
              </a:solidFill>
            </a:endParaRPr>
          </a:p>
          <a:p>
            <a:pPr lvl="0" algn="r" rtl="1" fontAlgn="base"/>
            <a:r>
              <a:rPr lang="ar-SA" i="1" dirty="0"/>
              <a:t>عدم قابلیت استفاده برای بی سوادان</a:t>
            </a:r>
            <a:endParaRPr lang="en-US" dirty="0"/>
          </a:p>
          <a:p>
            <a:pPr lvl="0" algn="r" rtl="1" fontAlgn="base"/>
            <a:r>
              <a:rPr lang="ar-SA" i="1" dirty="0"/>
              <a:t>درک نکردن مفهوم سوال</a:t>
            </a:r>
            <a:endParaRPr lang="en-US" dirty="0"/>
          </a:p>
          <a:p>
            <a:pPr lvl="0" algn="r" rtl="1" fontAlgn="base"/>
            <a:r>
              <a:rPr lang="ar-SA" i="1" dirty="0"/>
              <a:t>امکان  ارائه تصویر کاذب توسط فرد از خود</a:t>
            </a:r>
            <a:endParaRPr lang="en-US" dirty="0"/>
          </a:p>
          <a:p>
            <a:pPr lvl="0" algn="r" rtl="1" fontAlgn="base"/>
            <a:r>
              <a:rPr lang="ar-SA" i="1" dirty="0"/>
              <a:t>کاهش درصد پاسخ های رسیده در پرسشنامه پستی</a:t>
            </a:r>
            <a:endParaRPr lang="en-US" dirty="0"/>
          </a:p>
          <a:p>
            <a:pPr lvl="0" algn="r" rtl="1" fontAlgn="base"/>
            <a:r>
              <a:rPr lang="ar-SA" i="1" dirty="0"/>
              <a:t>در هنگام نوشتن پرسشنامه باید  دقت نمود تا ابتدا از پرسش های زمینه ای استفاده گردد و سپس به پرسش هائی که در زمینه موضوع طراحی شده اند ، رسید.</a:t>
            </a:r>
            <a:endParaRPr lang="en-US" dirty="0"/>
          </a:p>
          <a:p>
            <a:pPr algn="r"/>
            <a:endParaRPr lang="en-US" dirty="0"/>
          </a:p>
        </p:txBody>
      </p:sp>
    </p:spTree>
    <p:extLst>
      <p:ext uri="{BB962C8B-B14F-4D97-AF65-F5344CB8AC3E}">
        <p14:creationId xmlns="" xmlns:p14="http://schemas.microsoft.com/office/powerpoint/2010/main" val="31633831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CCCC"/>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r" rtl="1" fontAlgn="base"/>
            <a:r>
              <a:rPr lang="ar-SA" i="1" dirty="0">
                <a:solidFill>
                  <a:srgbClr val="FF0000"/>
                </a:solidFill>
              </a:rPr>
              <a:t>روائی و پایائی</a:t>
            </a:r>
            <a:endParaRPr lang="en-US" dirty="0">
              <a:solidFill>
                <a:srgbClr val="FF0000"/>
              </a:solidFill>
            </a:endParaRPr>
          </a:p>
          <a:p>
            <a:pPr algn="r" fontAlgn="base"/>
            <a:r>
              <a:rPr lang="ar-SA" i="1" dirty="0"/>
              <a:t>ابزاری که برای جمع آوری داده ها مورد استفاده قرار میگیرد درمرحله نخست باید از روایی (اعتبار) برخوردار باشند و درمرحله دوم باید پایایی ( اعتماد ) داشته باشند</a:t>
            </a:r>
            <a:r>
              <a:rPr lang="en-US" i="1" dirty="0"/>
              <a:t> .</a:t>
            </a:r>
            <a:endParaRPr lang="en-US" dirty="0"/>
          </a:p>
          <a:p>
            <a:pPr lvl="0" algn="r" rtl="1" fontAlgn="base"/>
            <a:r>
              <a:rPr lang="ar-SA" i="1" dirty="0">
                <a:solidFill>
                  <a:srgbClr val="00B050"/>
                </a:solidFill>
              </a:rPr>
              <a:t>روائی بدین معناست که روش یا ابزار به کار رفته تا چه حدی قادر است خصوصیت مورد نظر را درست اندازه گیری کند .</a:t>
            </a:r>
            <a:endParaRPr lang="en-US" dirty="0">
              <a:solidFill>
                <a:srgbClr val="00B050"/>
              </a:solidFill>
            </a:endParaRPr>
          </a:p>
          <a:p>
            <a:pPr lvl="0" algn="r" rtl="1" fontAlgn="base"/>
            <a:r>
              <a:rPr lang="ar-SA" i="1" dirty="0"/>
              <a:t>مثال: اگر بخواهیم شیوع کم وزنی هنگام تولد را در نوزادان یک زایشگاه بدانیم ، باید همه نوزادان تولد یافته را وزن کنیم . برای این کار می بایست از ترازوی مخصوص توزین نوزاد و آنهم ترازوی استاندارد استفاده شود</a:t>
            </a:r>
            <a:endParaRPr lang="en-US" dirty="0"/>
          </a:p>
          <a:p>
            <a:pPr lvl="0" algn="r" rtl="1" fontAlgn="base"/>
            <a:r>
              <a:rPr lang="ar-SA" dirty="0">
                <a:solidFill>
                  <a:srgbClr val="00B050"/>
                </a:solidFill>
              </a:rPr>
              <a:t>پایایی </a:t>
            </a:r>
            <a:r>
              <a:rPr lang="ar-SA" i="1" dirty="0">
                <a:solidFill>
                  <a:srgbClr val="00B050"/>
                </a:solidFill>
              </a:rPr>
              <a:t>قابلیت تکرار روش یا ابزار اندازه گیری است . اگر روشی از پایایی برخوردار نباشد ، داده های گردآوری شده روایی ( اعتبار ) نیز نخواهند داشت  .</a:t>
            </a:r>
            <a:endParaRPr lang="en-US" dirty="0">
              <a:solidFill>
                <a:srgbClr val="00B050"/>
              </a:solidFill>
            </a:endParaRPr>
          </a:p>
          <a:p>
            <a:pPr lvl="0" algn="r" rtl="1" fontAlgn="base"/>
            <a:r>
              <a:rPr lang="ar-SA" i="1" dirty="0"/>
              <a:t>مثال :در مثال بالا باید دید با چند بار وزن کردن آیا وزن یک کودک را در هر مرحله مشابه وزن قبلی نمایش میدهد.</a:t>
            </a:r>
            <a:endParaRPr lang="en-US" dirty="0"/>
          </a:p>
          <a:p>
            <a:pPr algn="r"/>
            <a:endParaRPr lang="en-US" dirty="0"/>
          </a:p>
        </p:txBody>
      </p:sp>
    </p:spTree>
    <p:extLst>
      <p:ext uri="{BB962C8B-B14F-4D97-AF65-F5344CB8AC3E}">
        <p14:creationId xmlns="" xmlns:p14="http://schemas.microsoft.com/office/powerpoint/2010/main" val="30086380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295400"/>
          </a:xfrm>
        </p:spPr>
        <p:txBody>
          <a:bodyPr/>
          <a:lstStyle/>
          <a:p>
            <a:r>
              <a:rPr lang="fa-IR" dirty="0" smtClean="0"/>
              <a:t>منابع :</a:t>
            </a:r>
            <a:endParaRPr lang="en-US" dirty="0"/>
          </a:p>
        </p:txBody>
      </p:sp>
      <p:sp>
        <p:nvSpPr>
          <p:cNvPr id="3" name="Content Placeholder 2"/>
          <p:cNvSpPr>
            <a:spLocks noGrp="1"/>
          </p:cNvSpPr>
          <p:nvPr>
            <p:ph idx="1"/>
          </p:nvPr>
        </p:nvSpPr>
        <p:spPr/>
        <p:txBody>
          <a:bodyPr/>
          <a:lstStyle/>
          <a:p>
            <a:pPr algn="ctr"/>
            <a:endParaRPr lang="fa-IR" dirty="0" smtClean="0"/>
          </a:p>
          <a:p>
            <a:pPr algn="ctr"/>
            <a:endParaRPr lang="fa-IR" dirty="0" smtClean="0"/>
          </a:p>
          <a:p>
            <a:pPr algn="ctr"/>
            <a:r>
              <a:rPr lang="fa-IR" dirty="0" smtClean="0"/>
              <a:t>آشنایی با اصول و روش تحقیق در علوم پزشکی </a:t>
            </a:r>
          </a:p>
          <a:p>
            <a:pPr algn="ctr"/>
            <a:r>
              <a:rPr lang="fa-IR" dirty="0" smtClean="0"/>
              <a:t>تالیف : شیرین مجازی 1393</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buClr>
                <a:schemeClr val="hlink"/>
              </a:buClr>
              <a:buSzPct val="60000"/>
              <a:buFont typeface="Wingdings" pitchFamily="2" charset="2"/>
              <a:buChar char="n"/>
              <a:defRPr/>
            </a:pPr>
            <a:r>
              <a:rPr lang="fa-IR" dirty="0">
                <a:effectLst>
                  <a:outerShdw blurRad="38100" dist="38100" dir="2700000" algn="tl">
                    <a:srgbClr val="000000"/>
                  </a:outerShdw>
                </a:effectLst>
                <a:cs typeface="B Mitra" pitchFamily="2" charset="-78"/>
              </a:rPr>
              <a:t>تعريف نمونه گيري</a:t>
            </a:r>
          </a:p>
          <a:p>
            <a:pPr algn="r" rtl="1">
              <a:buClr>
                <a:schemeClr val="hlink"/>
              </a:buClr>
              <a:buSzPct val="60000"/>
              <a:buFont typeface="Wingdings" pitchFamily="2" charset="2"/>
              <a:buChar char="n"/>
              <a:defRPr/>
            </a:pPr>
            <a:r>
              <a:rPr lang="fa-IR" dirty="0">
                <a:effectLst>
                  <a:outerShdw blurRad="38100" dist="38100" dir="2700000" algn="tl">
                    <a:srgbClr val="000000"/>
                  </a:outerShdw>
                </a:effectLst>
                <a:cs typeface="B Mitra" pitchFamily="2" charset="-78"/>
              </a:rPr>
              <a:t> چرا نمونه گيري مي كنيم؟</a:t>
            </a:r>
          </a:p>
          <a:p>
            <a:pPr algn="r" rtl="1">
              <a:buClr>
                <a:schemeClr val="hlink"/>
              </a:buClr>
              <a:buSzPct val="60000"/>
              <a:buFont typeface="Wingdings" pitchFamily="2" charset="2"/>
              <a:buChar char="n"/>
              <a:defRPr/>
            </a:pPr>
            <a:r>
              <a:rPr lang="fa-IR" dirty="0" smtClean="0">
                <a:effectLst>
                  <a:outerShdw blurRad="38100" dist="38100" dir="2700000" algn="tl">
                    <a:srgbClr val="000000"/>
                  </a:outerShdw>
                </a:effectLst>
                <a:cs typeface="B Mitra" pitchFamily="2" charset="-78"/>
              </a:rPr>
              <a:t>روش </a:t>
            </a:r>
            <a:r>
              <a:rPr lang="fa-IR" dirty="0">
                <a:effectLst>
                  <a:outerShdw blurRad="38100" dist="38100" dir="2700000" algn="tl">
                    <a:srgbClr val="000000"/>
                  </a:outerShdw>
                </a:effectLst>
                <a:cs typeface="B Mitra" pitchFamily="2" charset="-78"/>
              </a:rPr>
              <a:t>هاي نمونه گيري</a:t>
            </a:r>
            <a:endParaRPr lang="en-US" dirty="0"/>
          </a:p>
        </p:txBody>
      </p:sp>
    </p:spTree>
    <p:extLst>
      <p:ext uri="{BB962C8B-B14F-4D97-AF65-F5344CB8AC3E}">
        <p14:creationId xmlns="" xmlns:p14="http://schemas.microsoft.com/office/powerpoint/2010/main" val="19983723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chemeClr val="folHlink"/>
                </a:solidFill>
                <a:cs typeface="B Titr" pitchFamily="2" charset="-78"/>
              </a:rPr>
              <a:t>تعريف</a:t>
            </a:r>
            <a:endParaRPr lang="en-US" dirty="0"/>
          </a:p>
        </p:txBody>
      </p:sp>
      <p:sp>
        <p:nvSpPr>
          <p:cNvPr id="3" name="Content Placeholder 2"/>
          <p:cNvSpPr>
            <a:spLocks noGrp="1"/>
          </p:cNvSpPr>
          <p:nvPr>
            <p:ph idx="1"/>
          </p:nvPr>
        </p:nvSpPr>
        <p:spPr/>
        <p:txBody>
          <a:bodyPr/>
          <a:lstStyle/>
          <a:p>
            <a:pPr algn="r"/>
            <a:endParaRPr lang="fa-IR" dirty="0" smtClean="0">
              <a:effectLst>
                <a:outerShdw blurRad="38100" dist="38100" dir="2700000" algn="tl">
                  <a:srgbClr val="000000"/>
                </a:outerShdw>
              </a:effectLst>
              <a:cs typeface="B Mitra" pitchFamily="2" charset="-78"/>
            </a:endParaRPr>
          </a:p>
          <a:p>
            <a:pPr algn="r"/>
            <a:endParaRPr lang="fa-IR" dirty="0" smtClean="0">
              <a:effectLst>
                <a:outerShdw blurRad="38100" dist="38100" dir="2700000" algn="tl">
                  <a:srgbClr val="000000"/>
                </a:outerShdw>
              </a:effectLst>
              <a:cs typeface="B Mitra" pitchFamily="2" charset="-78"/>
            </a:endParaRPr>
          </a:p>
          <a:p>
            <a:pPr algn="r"/>
            <a:r>
              <a:rPr lang="fa-IR" dirty="0" smtClean="0">
                <a:effectLst>
                  <a:outerShdw blurRad="38100" dist="38100" dir="2700000" algn="tl">
                    <a:srgbClr val="000000"/>
                  </a:outerShdw>
                </a:effectLst>
                <a:cs typeface="B Mitra" pitchFamily="2" charset="-78"/>
              </a:rPr>
              <a:t>نمونه </a:t>
            </a:r>
            <a:r>
              <a:rPr lang="fa-IR" dirty="0" smtClean="0">
                <a:effectLst>
                  <a:outerShdw blurRad="38100" dist="38100" dir="2700000" algn="tl">
                    <a:srgbClr val="000000"/>
                  </a:outerShdw>
                </a:effectLst>
                <a:cs typeface="B Mitra" pitchFamily="2" charset="-78"/>
              </a:rPr>
              <a:t>گيري فرآيندي است كه در طي آن بعضي از اعضاي يك جمعيت به عنوان نمايندگان معرف كل آن جمعيت انتخاب مي شوند</a:t>
            </a:r>
            <a:endParaRPr lang="en-US" dirty="0" smtClean="0">
              <a:effectLst>
                <a:outerShdw blurRad="38100" dist="38100" dir="2700000" algn="tl">
                  <a:srgbClr val="000000"/>
                </a:outerShdw>
              </a:effectLst>
              <a:cs typeface="B Mitra" pitchFamily="2" charset="-78"/>
            </a:endParaRPr>
          </a:p>
          <a:p>
            <a:pPr algn="r"/>
            <a:endParaRPr lang="en-US" dirty="0"/>
          </a:p>
        </p:txBody>
      </p:sp>
    </p:spTree>
    <p:extLst>
      <p:ext uri="{BB962C8B-B14F-4D97-AF65-F5344CB8AC3E}">
        <p14:creationId xmlns="" xmlns:p14="http://schemas.microsoft.com/office/powerpoint/2010/main" val="27305453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184322" name="Text Box 2"/>
          <p:cNvSpPr txBox="1">
            <a:spLocks noChangeArrowheads="1"/>
          </p:cNvSpPr>
          <p:nvPr/>
        </p:nvSpPr>
        <p:spPr bwMode="auto">
          <a:xfrm>
            <a:off x="304800" y="1219200"/>
            <a:ext cx="7391400" cy="1282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algn="r" rtl="1" eaLnBrk="1" hangingPunct="1">
              <a:spcBef>
                <a:spcPct val="50000"/>
              </a:spcBef>
            </a:pPr>
            <a:r>
              <a:rPr lang="ar-SA" sz="3600" b="1" u="sng" dirty="0">
                <a:solidFill>
                  <a:schemeClr val="accent1"/>
                </a:solidFill>
                <a:latin typeface="Times New Roman" pitchFamily="18" charset="0"/>
                <a:cs typeface="B Zar" pitchFamily="2" charset="-78"/>
              </a:rPr>
              <a:t>نمونه :</a:t>
            </a:r>
            <a:r>
              <a:rPr lang="en-US" sz="3600" b="1" u="sng" dirty="0">
                <a:solidFill>
                  <a:schemeClr val="accent1"/>
                </a:solidFill>
                <a:latin typeface="Times New Roman" pitchFamily="18" charset="0"/>
                <a:cs typeface="B Zar" pitchFamily="2" charset="-78"/>
              </a:rPr>
              <a:t>  </a:t>
            </a:r>
            <a:r>
              <a:rPr lang="ar-SA" sz="3600" b="1" u="sng" dirty="0">
                <a:solidFill>
                  <a:schemeClr val="accent1"/>
                </a:solidFill>
                <a:latin typeface="Times New Roman" pitchFamily="18" charset="0"/>
                <a:cs typeface="B Zar" pitchFamily="2" charset="-78"/>
              </a:rPr>
              <a:t> </a:t>
            </a:r>
            <a:r>
              <a:rPr lang="en-US" sz="3600" b="1" u="sng" dirty="0">
                <a:solidFill>
                  <a:schemeClr val="accent1"/>
                </a:solidFill>
                <a:latin typeface="Times New Roman" pitchFamily="18" charset="0"/>
                <a:cs typeface="B Zar" pitchFamily="2" charset="-78"/>
              </a:rPr>
              <a:t>Sample                                      </a:t>
            </a:r>
            <a:endParaRPr lang="ar-SA" sz="3600" b="1" u="sng" dirty="0">
              <a:solidFill>
                <a:schemeClr val="accent1"/>
              </a:solidFill>
              <a:latin typeface="Times New Roman" pitchFamily="18" charset="0"/>
              <a:cs typeface="B Zar" pitchFamily="2" charset="-78"/>
            </a:endParaRPr>
          </a:p>
          <a:p>
            <a:pPr algn="r" rtl="1" eaLnBrk="1" hangingPunct="1">
              <a:spcBef>
                <a:spcPct val="50000"/>
              </a:spcBef>
            </a:pPr>
            <a:r>
              <a:rPr lang="ar-SA" sz="2800" b="1" dirty="0">
                <a:latin typeface="Times New Roman" pitchFamily="18" charset="0"/>
                <a:cs typeface="B Zar" pitchFamily="2" charset="-78"/>
              </a:rPr>
              <a:t>گروه يا مواردي كه اطلاعات از آنها به دست مي</a:t>
            </a:r>
            <a:r>
              <a:rPr lang="ar-SA" sz="2800" b="1" dirty="0">
                <a:latin typeface="Times New Roman" pitchFamily="18" charset="0"/>
                <a:cs typeface="Mitra" pitchFamily="2" charset="-78"/>
              </a:rPr>
              <a:t>‌</a:t>
            </a:r>
            <a:r>
              <a:rPr lang="ar-SA" sz="2800" b="1" dirty="0">
                <a:latin typeface="Times New Roman" pitchFamily="18" charset="0"/>
                <a:cs typeface="B Zar" pitchFamily="2" charset="-78"/>
              </a:rPr>
              <a:t>آيد .</a:t>
            </a:r>
          </a:p>
        </p:txBody>
      </p:sp>
      <p:sp>
        <p:nvSpPr>
          <p:cNvPr id="184323" name="Text Box 3"/>
          <p:cNvSpPr txBox="1">
            <a:spLocks noChangeArrowheads="1"/>
          </p:cNvSpPr>
          <p:nvPr/>
        </p:nvSpPr>
        <p:spPr bwMode="auto">
          <a:xfrm>
            <a:off x="0" y="3505200"/>
            <a:ext cx="7772400" cy="19389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algn="r" rtl="1" eaLnBrk="1" hangingPunct="1">
              <a:spcBef>
                <a:spcPct val="50000"/>
              </a:spcBef>
            </a:pPr>
            <a:r>
              <a:rPr lang="ar-SA" sz="4000" b="1" u="sng" dirty="0">
                <a:solidFill>
                  <a:schemeClr val="accent1"/>
                </a:solidFill>
                <a:latin typeface="Times New Roman" pitchFamily="18" charset="0"/>
                <a:cs typeface="B Zar" pitchFamily="2" charset="-78"/>
              </a:rPr>
              <a:t>جامعه:</a:t>
            </a:r>
            <a:r>
              <a:rPr lang="en-US" sz="4000" b="1" u="sng" dirty="0">
                <a:solidFill>
                  <a:schemeClr val="accent1"/>
                </a:solidFill>
                <a:latin typeface="Times New Roman" pitchFamily="18" charset="0"/>
                <a:cs typeface="Titr" pitchFamily="2" charset="-78"/>
              </a:rPr>
              <a:t>Population                            </a:t>
            </a:r>
            <a:endParaRPr lang="ar-SA" sz="4000" b="1" u="sng" dirty="0">
              <a:solidFill>
                <a:schemeClr val="accent1"/>
              </a:solidFill>
              <a:latin typeface="Times New Roman" pitchFamily="18" charset="0"/>
              <a:cs typeface="Titr" pitchFamily="2" charset="-78"/>
            </a:endParaRPr>
          </a:p>
          <a:p>
            <a:pPr algn="r" rtl="1" eaLnBrk="1" hangingPunct="1">
              <a:spcBef>
                <a:spcPct val="50000"/>
              </a:spcBef>
            </a:pPr>
            <a:r>
              <a:rPr lang="ar-SA" sz="3200" b="1" dirty="0">
                <a:latin typeface="Times New Roman" pitchFamily="18" charset="0"/>
                <a:cs typeface="B Zar" pitchFamily="2" charset="-78"/>
              </a:rPr>
              <a:t>گروه بزرگتري كه درصدد هستيم يافته</a:t>
            </a:r>
            <a:r>
              <a:rPr lang="ar-SA" sz="3200" b="1" dirty="0">
                <a:latin typeface="Times New Roman" pitchFamily="18" charset="0"/>
                <a:cs typeface="Mitra" pitchFamily="2" charset="-78"/>
              </a:rPr>
              <a:t>‌</a:t>
            </a:r>
            <a:r>
              <a:rPr lang="ar-SA" sz="3200" b="1" dirty="0">
                <a:latin typeface="Times New Roman" pitchFamily="18" charset="0"/>
                <a:cs typeface="B Zar" pitchFamily="2" charset="-78"/>
              </a:rPr>
              <a:t>هاي حاصل از بررسي و مطالعه را به آنها تعميم دهيم </a:t>
            </a:r>
            <a:r>
              <a:rPr lang="ar-SA" sz="3200" b="1" dirty="0" smtClean="0">
                <a:latin typeface="Times New Roman" pitchFamily="18" charset="0"/>
                <a:cs typeface="B Zar" pitchFamily="2" charset="-78"/>
              </a:rPr>
              <a:t>.</a:t>
            </a:r>
            <a:endParaRPr lang="en-US" sz="3200" b="1" dirty="0">
              <a:latin typeface="Times New Roman" pitchFamily="18" charset="0"/>
              <a:cs typeface="B Zar" pitchFamily="2" charset="-78"/>
            </a:endParaRPr>
          </a:p>
        </p:txBody>
      </p:sp>
    </p:spTree>
    <p:extLst>
      <p:ext uri="{BB962C8B-B14F-4D97-AF65-F5344CB8AC3E}">
        <p14:creationId xmlns="" xmlns:p14="http://schemas.microsoft.com/office/powerpoint/2010/main" val="17234056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84322"/>
                                        </p:tgtEl>
                                        <p:attrNameLst>
                                          <p:attrName>style.visibility</p:attrName>
                                        </p:attrNameLst>
                                      </p:cBhvr>
                                      <p:to>
                                        <p:strVal val="visible"/>
                                      </p:to>
                                    </p:set>
                                    <p:anim calcmode="lin" valueType="num">
                                      <p:cBhvr>
                                        <p:cTn id="7" dur="500" fill="hold"/>
                                        <p:tgtEl>
                                          <p:spTgt spid="184322"/>
                                        </p:tgtEl>
                                        <p:attrNameLst>
                                          <p:attrName>ppt_w</p:attrName>
                                        </p:attrNameLst>
                                      </p:cBhvr>
                                      <p:tavLst>
                                        <p:tav tm="0">
                                          <p:val>
                                            <p:fltVal val="0"/>
                                          </p:val>
                                        </p:tav>
                                        <p:tav tm="100000">
                                          <p:val>
                                            <p:strVal val="#ppt_w"/>
                                          </p:val>
                                        </p:tav>
                                      </p:tavLst>
                                    </p:anim>
                                    <p:anim calcmode="lin" valueType="num">
                                      <p:cBhvr>
                                        <p:cTn id="8" dur="500" fill="hold"/>
                                        <p:tgtEl>
                                          <p:spTgt spid="184322"/>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84323"/>
                                        </p:tgtEl>
                                        <p:attrNameLst>
                                          <p:attrName>style.visibility</p:attrName>
                                        </p:attrNameLst>
                                      </p:cBhvr>
                                      <p:to>
                                        <p:strVal val="visible"/>
                                      </p:to>
                                    </p:set>
                                    <p:anim calcmode="lin" valueType="num">
                                      <p:cBhvr>
                                        <p:cTn id="13" dur="500" fill="hold"/>
                                        <p:tgtEl>
                                          <p:spTgt spid="184323"/>
                                        </p:tgtEl>
                                        <p:attrNameLst>
                                          <p:attrName>ppt_w</p:attrName>
                                        </p:attrNameLst>
                                      </p:cBhvr>
                                      <p:tavLst>
                                        <p:tav tm="0">
                                          <p:val>
                                            <p:fltVal val="0"/>
                                          </p:val>
                                        </p:tav>
                                        <p:tav tm="100000">
                                          <p:val>
                                            <p:strVal val="#ppt_w"/>
                                          </p:val>
                                        </p:tav>
                                      </p:tavLst>
                                    </p:anim>
                                    <p:anim calcmode="lin" valueType="num">
                                      <p:cBhvr>
                                        <p:cTn id="14" dur="500" fill="hold"/>
                                        <p:tgtEl>
                                          <p:spTgt spid="18432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2" grpId="0" autoUpdateAnimBg="0"/>
      <p:bldP spid="184323"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46786" name="Rectangle 2"/>
          <p:cNvSpPr>
            <a:spLocks noGrp="1" noChangeArrowheads="1"/>
          </p:cNvSpPr>
          <p:nvPr>
            <p:ph type="subTitle" idx="1"/>
          </p:nvPr>
        </p:nvSpPr>
        <p:spPr>
          <a:xfrm>
            <a:off x="1828800" y="381000"/>
            <a:ext cx="6400800" cy="990600"/>
          </a:xfrm>
        </p:spPr>
        <p:txBody>
          <a:bodyPr/>
          <a:lstStyle/>
          <a:p>
            <a:pPr algn="r" rtl="1" eaLnBrk="1" hangingPunct="1">
              <a:defRPr/>
            </a:pPr>
            <a:r>
              <a:rPr lang="fa-IR" sz="4400" dirty="0" smtClean="0">
                <a:solidFill>
                  <a:schemeClr val="folHlink"/>
                </a:solidFill>
                <a:cs typeface="B Titr" pitchFamily="2" charset="-78"/>
              </a:rPr>
              <a:t>چرا نمونه گيري مي كنيم؟</a:t>
            </a:r>
            <a:endParaRPr lang="en-US" sz="4400" dirty="0" smtClean="0">
              <a:solidFill>
                <a:schemeClr val="folHlink"/>
              </a:solidFill>
              <a:cs typeface="B Titr" pitchFamily="2" charset="-78"/>
            </a:endParaRPr>
          </a:p>
        </p:txBody>
      </p:sp>
      <p:sp>
        <p:nvSpPr>
          <p:cNvPr id="246787" name="Rectangle 3"/>
          <p:cNvSpPr>
            <a:spLocks noChangeArrowheads="1"/>
          </p:cNvSpPr>
          <p:nvPr/>
        </p:nvSpPr>
        <p:spPr bwMode="auto">
          <a:xfrm>
            <a:off x="1066800" y="1752600"/>
            <a:ext cx="6934200" cy="4343400"/>
          </a:xfrm>
          <a:prstGeom prst="rect">
            <a:avLst/>
          </a:prstGeom>
          <a:noFill/>
          <a:ln w="9525">
            <a:noFill/>
            <a:miter lim="800000"/>
            <a:headEnd/>
            <a:tailEnd/>
          </a:ln>
          <a:effectLst/>
        </p:spPr>
        <p:txBody>
          <a:bodyPr/>
          <a:lstStyle/>
          <a:p>
            <a:pPr algn="r" rtl="1">
              <a:spcBef>
                <a:spcPct val="20000"/>
              </a:spcBef>
              <a:buClr>
                <a:schemeClr val="hlink"/>
              </a:buClr>
              <a:buSzPct val="60000"/>
              <a:buFont typeface="Wingdings" pitchFamily="2" charset="2"/>
              <a:buChar char="n"/>
              <a:defRPr/>
            </a:pPr>
            <a:r>
              <a:rPr lang="fa-IR" sz="4000" dirty="0">
                <a:effectLst>
                  <a:outerShdw blurRad="38100" dist="38100" dir="2700000" algn="tl">
                    <a:srgbClr val="000000"/>
                  </a:outerShdw>
                </a:effectLst>
                <a:cs typeface="B Mitra" pitchFamily="2" charset="-78"/>
              </a:rPr>
              <a:t>كاهش هزينه ها</a:t>
            </a:r>
          </a:p>
          <a:p>
            <a:pPr algn="r" rtl="1">
              <a:spcBef>
                <a:spcPct val="20000"/>
              </a:spcBef>
              <a:buClr>
                <a:schemeClr val="hlink"/>
              </a:buClr>
              <a:buSzPct val="60000"/>
              <a:buFont typeface="Wingdings" pitchFamily="2" charset="2"/>
              <a:buChar char="n"/>
              <a:defRPr/>
            </a:pPr>
            <a:r>
              <a:rPr lang="fa-IR" sz="4000" dirty="0">
                <a:effectLst>
                  <a:outerShdw blurRad="38100" dist="38100" dir="2700000" algn="tl">
                    <a:srgbClr val="000000"/>
                  </a:outerShdw>
                </a:effectLst>
                <a:cs typeface="B Mitra" pitchFamily="2" charset="-78"/>
              </a:rPr>
              <a:t>افزايش سرعت</a:t>
            </a:r>
          </a:p>
          <a:p>
            <a:pPr algn="r" rtl="1">
              <a:spcBef>
                <a:spcPct val="20000"/>
              </a:spcBef>
              <a:buClr>
                <a:schemeClr val="hlink"/>
              </a:buClr>
              <a:buSzPct val="60000"/>
              <a:buFont typeface="Wingdings" pitchFamily="2" charset="2"/>
              <a:buChar char="n"/>
              <a:defRPr/>
            </a:pPr>
            <a:r>
              <a:rPr lang="fa-IR" sz="4000" dirty="0">
                <a:effectLst>
                  <a:outerShdw blurRad="38100" dist="38100" dir="2700000" algn="tl">
                    <a:srgbClr val="000000"/>
                  </a:outerShdw>
                </a:effectLst>
                <a:cs typeface="B Mitra" pitchFamily="2" charset="-78"/>
              </a:rPr>
              <a:t>افزايش دقت</a:t>
            </a:r>
          </a:p>
          <a:p>
            <a:pPr algn="r" rtl="1">
              <a:spcBef>
                <a:spcPct val="20000"/>
              </a:spcBef>
              <a:buClr>
                <a:schemeClr val="hlink"/>
              </a:buClr>
              <a:buSzPct val="60000"/>
              <a:buFont typeface="Wingdings" pitchFamily="2" charset="2"/>
              <a:buChar char="n"/>
              <a:defRPr/>
            </a:pPr>
            <a:r>
              <a:rPr lang="fa-IR" sz="4000" dirty="0">
                <a:effectLst>
                  <a:outerShdw blurRad="38100" dist="38100" dir="2700000" algn="tl">
                    <a:srgbClr val="000000"/>
                  </a:outerShdw>
                </a:effectLst>
                <a:cs typeface="B Mitra" pitchFamily="2" charset="-78"/>
              </a:rPr>
              <a:t>غير عملي بودن سرشماري در بعضي شرايط</a:t>
            </a:r>
            <a:endParaRPr lang="en-US" sz="4000" dirty="0">
              <a:effectLst>
                <a:outerShdw blurRad="38100" dist="38100" dir="2700000" algn="tl">
                  <a:srgbClr val="000000"/>
                </a:outerShdw>
              </a:effectLst>
              <a:cs typeface="B Mitra" pitchFamily="2" charset="-78"/>
            </a:endParaRPr>
          </a:p>
        </p:txBody>
      </p:sp>
      <p:sp>
        <p:nvSpPr>
          <p:cNvPr id="10244" name="Line 4"/>
          <p:cNvSpPr>
            <a:spLocks noChangeShapeType="1"/>
          </p:cNvSpPr>
          <p:nvPr/>
        </p:nvSpPr>
        <p:spPr bwMode="auto">
          <a:xfrm>
            <a:off x="304800" y="1447800"/>
            <a:ext cx="8534400" cy="0"/>
          </a:xfrm>
          <a:prstGeom prst="line">
            <a:avLst/>
          </a:prstGeom>
          <a:noFill/>
          <a:ln w="57150">
            <a:solidFill>
              <a:srgbClr val="FF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24473230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46787">
                                            <p:txEl>
                                              <p:pRg st="0" end="0"/>
                                            </p:txEl>
                                          </p:spTgt>
                                        </p:tgtEl>
                                        <p:attrNameLst>
                                          <p:attrName>style.visibility</p:attrName>
                                        </p:attrNameLst>
                                      </p:cBhvr>
                                      <p:to>
                                        <p:strVal val="visible"/>
                                      </p:to>
                                    </p:set>
                                    <p:anim calcmode="lin" valueType="num">
                                      <p:cBhvr additive="base">
                                        <p:cTn id="7" dur="500" fill="hold"/>
                                        <p:tgtEl>
                                          <p:spTgt spid="2467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67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46787">
                                            <p:txEl>
                                              <p:pRg st="1" end="1"/>
                                            </p:txEl>
                                          </p:spTgt>
                                        </p:tgtEl>
                                        <p:attrNameLst>
                                          <p:attrName>style.visibility</p:attrName>
                                        </p:attrNameLst>
                                      </p:cBhvr>
                                      <p:to>
                                        <p:strVal val="visible"/>
                                      </p:to>
                                    </p:set>
                                    <p:anim calcmode="lin" valueType="num">
                                      <p:cBhvr additive="base">
                                        <p:cTn id="13" dur="500" fill="hold"/>
                                        <p:tgtEl>
                                          <p:spTgt spid="24678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467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46787">
                                            <p:txEl>
                                              <p:pRg st="2" end="2"/>
                                            </p:txEl>
                                          </p:spTgt>
                                        </p:tgtEl>
                                        <p:attrNameLst>
                                          <p:attrName>style.visibility</p:attrName>
                                        </p:attrNameLst>
                                      </p:cBhvr>
                                      <p:to>
                                        <p:strVal val="visible"/>
                                      </p:to>
                                    </p:set>
                                    <p:anim calcmode="lin" valueType="num">
                                      <p:cBhvr additive="base">
                                        <p:cTn id="19" dur="500" fill="hold"/>
                                        <p:tgtEl>
                                          <p:spTgt spid="24678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467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246787">
                                            <p:txEl>
                                              <p:pRg st="3" end="3"/>
                                            </p:txEl>
                                          </p:spTgt>
                                        </p:tgtEl>
                                        <p:attrNameLst>
                                          <p:attrName>style.visibility</p:attrName>
                                        </p:attrNameLst>
                                      </p:cBhvr>
                                      <p:to>
                                        <p:strVal val="visible"/>
                                      </p:to>
                                    </p:set>
                                    <p:anim calcmode="lin" valueType="num">
                                      <p:cBhvr additive="base">
                                        <p:cTn id="25" dur="500" fill="hold"/>
                                        <p:tgtEl>
                                          <p:spTgt spid="24678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4678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Line 2"/>
          <p:cNvSpPr>
            <a:spLocks noChangeShapeType="1"/>
          </p:cNvSpPr>
          <p:nvPr/>
        </p:nvSpPr>
        <p:spPr bwMode="auto">
          <a:xfrm>
            <a:off x="304800" y="1447800"/>
            <a:ext cx="8534400" cy="0"/>
          </a:xfrm>
          <a:prstGeom prst="line">
            <a:avLst/>
          </a:prstGeom>
          <a:noFill/>
          <a:ln w="57150">
            <a:solidFill>
              <a:srgbClr val="FF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2099" name="Rectangle 3"/>
          <p:cNvSpPr>
            <a:spLocks noGrp="1" noChangeArrowheads="1"/>
          </p:cNvSpPr>
          <p:nvPr>
            <p:ph type="subTitle" idx="1"/>
          </p:nvPr>
        </p:nvSpPr>
        <p:spPr>
          <a:xfrm>
            <a:off x="304800" y="533400"/>
            <a:ext cx="8153400" cy="609600"/>
          </a:xfrm>
        </p:spPr>
        <p:txBody>
          <a:bodyPr>
            <a:normAutofit lnSpcReduction="10000"/>
          </a:bodyPr>
          <a:lstStyle/>
          <a:p>
            <a:pPr algn="r" rtl="1" eaLnBrk="1" hangingPunct="1">
              <a:defRPr/>
            </a:pPr>
            <a:r>
              <a:rPr lang="fa-IR" sz="3600" smtClean="0">
                <a:solidFill>
                  <a:schemeClr val="folHlink"/>
                </a:solidFill>
                <a:cs typeface="B Titr" pitchFamily="2" charset="-78"/>
              </a:rPr>
              <a:t>روش هاي نمونه گيري</a:t>
            </a:r>
            <a:endParaRPr lang="en-US" sz="3600" smtClean="0">
              <a:solidFill>
                <a:schemeClr val="folHlink"/>
              </a:solidFill>
              <a:cs typeface="B Titr" pitchFamily="2" charset="-78"/>
            </a:endParaRPr>
          </a:p>
        </p:txBody>
      </p:sp>
      <p:sp>
        <p:nvSpPr>
          <p:cNvPr id="132100" name="Rectangle 4"/>
          <p:cNvSpPr>
            <a:spLocks noChangeArrowheads="1"/>
          </p:cNvSpPr>
          <p:nvPr/>
        </p:nvSpPr>
        <p:spPr bwMode="auto">
          <a:xfrm>
            <a:off x="457200" y="2057400"/>
            <a:ext cx="8229600" cy="1676400"/>
          </a:xfrm>
          <a:prstGeom prst="rect">
            <a:avLst/>
          </a:prstGeom>
          <a:noFill/>
          <a:ln w="9525">
            <a:noFill/>
            <a:miter lim="800000"/>
            <a:headEnd/>
            <a:tailEnd/>
          </a:ln>
          <a:effectLst/>
        </p:spPr>
        <p:txBody>
          <a:bodyPr/>
          <a:lstStyle/>
          <a:p>
            <a:pPr algn="r" rtl="1">
              <a:lnSpc>
                <a:spcPct val="140000"/>
              </a:lnSpc>
              <a:spcBef>
                <a:spcPct val="20000"/>
              </a:spcBef>
              <a:buClr>
                <a:schemeClr val="hlink"/>
              </a:buClr>
              <a:buSzPct val="60000"/>
              <a:buFont typeface="Wingdings" pitchFamily="2" charset="2"/>
              <a:buChar char="n"/>
              <a:defRPr/>
            </a:pPr>
            <a:r>
              <a:rPr lang="en-US" sz="3400">
                <a:effectLst>
                  <a:outerShdw blurRad="38100" dist="38100" dir="2700000" algn="tl">
                    <a:srgbClr val="000000"/>
                  </a:outerShdw>
                </a:effectLst>
                <a:latin typeface="Arial" charset="0"/>
                <a:cs typeface="B Mitra" pitchFamily="2" charset="-78"/>
              </a:rPr>
              <a:t> </a:t>
            </a:r>
            <a:r>
              <a:rPr lang="fa-IR" sz="3400">
                <a:effectLst>
                  <a:outerShdw blurRad="38100" dist="38100" dir="2700000" algn="tl">
                    <a:srgbClr val="000000"/>
                  </a:outerShdw>
                </a:effectLst>
                <a:latin typeface="Arial" charset="0"/>
                <a:cs typeface="B Mitra" pitchFamily="2" charset="-78"/>
              </a:rPr>
              <a:t> غير احتمالي (</a:t>
            </a:r>
            <a:r>
              <a:rPr lang="en-US" sz="3400">
                <a:effectLst>
                  <a:outerShdw blurRad="38100" dist="38100" dir="2700000" algn="tl">
                    <a:srgbClr val="000000"/>
                  </a:outerShdw>
                </a:effectLst>
                <a:latin typeface="Arial" charset="0"/>
                <a:cs typeface="B Mitra" pitchFamily="2" charset="-78"/>
              </a:rPr>
              <a:t>Non-probability sampling</a:t>
            </a:r>
            <a:r>
              <a:rPr lang="fa-IR" sz="3400">
                <a:effectLst>
                  <a:outerShdw blurRad="38100" dist="38100" dir="2700000" algn="tl">
                    <a:srgbClr val="000000"/>
                  </a:outerShdw>
                </a:effectLst>
                <a:latin typeface="Arial" charset="0"/>
                <a:cs typeface="B Mitra" pitchFamily="2" charset="-78"/>
              </a:rPr>
              <a:t>)</a:t>
            </a:r>
          </a:p>
          <a:p>
            <a:pPr algn="r" rtl="1">
              <a:lnSpc>
                <a:spcPct val="140000"/>
              </a:lnSpc>
              <a:spcBef>
                <a:spcPct val="20000"/>
              </a:spcBef>
              <a:buClr>
                <a:schemeClr val="hlink"/>
              </a:buClr>
              <a:buSzPct val="60000"/>
              <a:buFont typeface="Wingdings" pitchFamily="2" charset="2"/>
              <a:buChar char="n"/>
              <a:defRPr/>
            </a:pPr>
            <a:r>
              <a:rPr lang="fa-IR" sz="3400">
                <a:effectLst>
                  <a:outerShdw blurRad="38100" dist="38100" dir="2700000" algn="tl">
                    <a:srgbClr val="000000"/>
                  </a:outerShdw>
                </a:effectLst>
                <a:latin typeface="Arial" charset="0"/>
                <a:cs typeface="B Mitra" pitchFamily="2" charset="-78"/>
              </a:rPr>
              <a:t> احتمالي (</a:t>
            </a:r>
            <a:r>
              <a:rPr lang="en-US" sz="3400">
                <a:effectLst>
                  <a:outerShdw blurRad="38100" dist="38100" dir="2700000" algn="tl">
                    <a:srgbClr val="000000"/>
                  </a:outerShdw>
                </a:effectLst>
                <a:latin typeface="Arial" charset="0"/>
                <a:cs typeface="B Mitra" pitchFamily="2" charset="-78"/>
              </a:rPr>
              <a:t>Probability sampling</a:t>
            </a:r>
            <a:r>
              <a:rPr lang="fa-IR" sz="3400">
                <a:effectLst>
                  <a:outerShdw blurRad="38100" dist="38100" dir="2700000" algn="tl">
                    <a:srgbClr val="000000"/>
                  </a:outerShdw>
                </a:effectLst>
                <a:latin typeface="Arial" charset="0"/>
                <a:cs typeface="B Mitra" pitchFamily="2" charset="-78"/>
              </a:rPr>
              <a:t>)</a:t>
            </a:r>
            <a:endParaRPr lang="en-GB" sz="3400" b="1">
              <a:effectLst>
                <a:outerShdw blurRad="38100" dist="38100" dir="2700000" algn="tl">
                  <a:srgbClr val="000000"/>
                </a:outerShdw>
              </a:effectLst>
              <a:latin typeface="Arial" charset="0"/>
              <a:cs typeface="B Mitra" pitchFamily="2" charset="-78"/>
            </a:endParaRPr>
          </a:p>
        </p:txBody>
      </p:sp>
    </p:spTree>
    <p:extLst>
      <p:ext uri="{BB962C8B-B14F-4D97-AF65-F5344CB8AC3E}">
        <p14:creationId xmlns="" xmlns:p14="http://schemas.microsoft.com/office/powerpoint/2010/main" val="33152633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4578" name="Line 2"/>
          <p:cNvSpPr>
            <a:spLocks noChangeShapeType="1"/>
          </p:cNvSpPr>
          <p:nvPr/>
        </p:nvSpPr>
        <p:spPr bwMode="auto">
          <a:xfrm>
            <a:off x="304800" y="1447800"/>
            <a:ext cx="8534400" cy="0"/>
          </a:xfrm>
          <a:prstGeom prst="line">
            <a:avLst/>
          </a:prstGeom>
          <a:noFill/>
          <a:ln w="57150">
            <a:solidFill>
              <a:srgbClr val="FF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52931" name="Rectangle 3"/>
          <p:cNvSpPr>
            <a:spLocks noGrp="1" noChangeArrowheads="1"/>
          </p:cNvSpPr>
          <p:nvPr>
            <p:ph type="subTitle" idx="1"/>
          </p:nvPr>
        </p:nvSpPr>
        <p:spPr>
          <a:xfrm>
            <a:off x="304800" y="533400"/>
            <a:ext cx="8153400" cy="609600"/>
          </a:xfrm>
        </p:spPr>
        <p:txBody>
          <a:bodyPr>
            <a:normAutofit lnSpcReduction="10000"/>
          </a:bodyPr>
          <a:lstStyle/>
          <a:p>
            <a:pPr algn="r" rtl="1" eaLnBrk="1" hangingPunct="1">
              <a:defRPr/>
            </a:pPr>
            <a:r>
              <a:rPr lang="fa-IR" sz="3600" smtClean="0">
                <a:solidFill>
                  <a:schemeClr val="folHlink"/>
                </a:solidFill>
                <a:cs typeface="B Titr" pitchFamily="2" charset="-78"/>
              </a:rPr>
              <a:t>روش هاي نمونه گيري احتمالي</a:t>
            </a:r>
            <a:endParaRPr lang="en-US" sz="3600" smtClean="0">
              <a:solidFill>
                <a:schemeClr val="folHlink"/>
              </a:solidFill>
              <a:cs typeface="B Titr" pitchFamily="2" charset="-78"/>
            </a:endParaRPr>
          </a:p>
        </p:txBody>
      </p:sp>
      <p:sp>
        <p:nvSpPr>
          <p:cNvPr id="252932" name="Rectangle 4"/>
          <p:cNvSpPr>
            <a:spLocks noChangeArrowheads="1"/>
          </p:cNvSpPr>
          <p:nvPr/>
        </p:nvSpPr>
        <p:spPr bwMode="auto">
          <a:xfrm>
            <a:off x="457200" y="1981200"/>
            <a:ext cx="8229600" cy="3276600"/>
          </a:xfrm>
          <a:prstGeom prst="rect">
            <a:avLst/>
          </a:prstGeom>
          <a:noFill/>
          <a:ln w="9525">
            <a:noFill/>
            <a:miter lim="800000"/>
            <a:headEnd/>
            <a:tailEnd/>
          </a:ln>
          <a:effectLst/>
        </p:spPr>
        <p:txBody>
          <a:bodyPr/>
          <a:lstStyle/>
          <a:p>
            <a:pPr algn="r" rtl="1">
              <a:spcBef>
                <a:spcPct val="20000"/>
              </a:spcBef>
              <a:buClr>
                <a:schemeClr val="hlink"/>
              </a:buClr>
              <a:buSzPct val="60000"/>
              <a:buFont typeface="Wingdings" pitchFamily="2" charset="2"/>
              <a:buChar char="n"/>
              <a:defRPr/>
            </a:pPr>
            <a:r>
              <a:rPr lang="fa-IR" sz="3200" dirty="0">
                <a:effectLst>
                  <a:outerShdw blurRad="38100" dist="38100" dir="2700000" algn="tl">
                    <a:srgbClr val="000000"/>
                  </a:outerShdw>
                </a:effectLst>
                <a:latin typeface="Arial" charset="0"/>
                <a:cs typeface="B Mitra" pitchFamily="2" charset="-78"/>
              </a:rPr>
              <a:t> نمونه گيري تصادفي ساده  </a:t>
            </a:r>
            <a:r>
              <a:rPr lang="en-GB" sz="3200" dirty="0">
                <a:effectLst>
                  <a:outerShdw blurRad="38100" dist="38100" dir="2700000" algn="tl">
                    <a:srgbClr val="000000"/>
                  </a:outerShdw>
                </a:effectLst>
                <a:latin typeface="Arial" charset="0"/>
                <a:cs typeface="B Mitra" pitchFamily="2" charset="-78"/>
              </a:rPr>
              <a:t>Simple random sampling</a:t>
            </a:r>
            <a:r>
              <a:rPr lang="fa-IR" sz="3200" dirty="0">
                <a:effectLst>
                  <a:outerShdw blurRad="38100" dist="38100" dir="2700000" algn="tl">
                    <a:srgbClr val="000000"/>
                  </a:outerShdw>
                </a:effectLst>
                <a:latin typeface="Arial" charset="0"/>
                <a:cs typeface="B Mitra" pitchFamily="2" charset="-78"/>
              </a:rPr>
              <a:t> </a:t>
            </a:r>
            <a:endParaRPr lang="en-GB" sz="3200" dirty="0">
              <a:effectLst>
                <a:outerShdw blurRad="38100" dist="38100" dir="2700000" algn="tl">
                  <a:srgbClr val="000000"/>
                </a:outerShdw>
              </a:effectLst>
              <a:latin typeface="Arial" charset="0"/>
              <a:cs typeface="B Mitra" pitchFamily="2" charset="-78"/>
            </a:endParaRPr>
          </a:p>
          <a:p>
            <a:pPr algn="r" rtl="1">
              <a:spcBef>
                <a:spcPct val="20000"/>
              </a:spcBef>
              <a:buClr>
                <a:schemeClr val="hlink"/>
              </a:buClr>
              <a:buSzPct val="60000"/>
              <a:buFont typeface="Wingdings" pitchFamily="2" charset="2"/>
              <a:buChar char="n"/>
              <a:defRPr/>
            </a:pPr>
            <a:r>
              <a:rPr lang="fa-IR" sz="3200" dirty="0">
                <a:effectLst>
                  <a:outerShdw blurRad="38100" dist="38100" dir="2700000" algn="tl">
                    <a:srgbClr val="000000"/>
                  </a:outerShdw>
                </a:effectLst>
                <a:latin typeface="Arial" charset="0"/>
                <a:cs typeface="B Mitra" pitchFamily="2" charset="-78"/>
              </a:rPr>
              <a:t> نمونه گيري تصادفي منظم        </a:t>
            </a:r>
            <a:r>
              <a:rPr lang="en-GB" sz="3200" dirty="0">
                <a:effectLst>
                  <a:outerShdw blurRad="38100" dist="38100" dir="2700000" algn="tl">
                    <a:srgbClr val="000000"/>
                  </a:outerShdw>
                </a:effectLst>
                <a:latin typeface="Arial" charset="0"/>
                <a:cs typeface="B Mitra" pitchFamily="2" charset="-78"/>
              </a:rPr>
              <a:t>Systematic sampling</a:t>
            </a:r>
            <a:r>
              <a:rPr lang="fa-IR" sz="3200" dirty="0">
                <a:effectLst>
                  <a:outerShdw blurRad="38100" dist="38100" dir="2700000" algn="tl">
                    <a:srgbClr val="000000"/>
                  </a:outerShdw>
                </a:effectLst>
                <a:latin typeface="Arial" charset="0"/>
                <a:cs typeface="B Mitra" pitchFamily="2" charset="-78"/>
              </a:rPr>
              <a:t> </a:t>
            </a:r>
            <a:endParaRPr lang="en-GB" sz="3200" dirty="0">
              <a:effectLst>
                <a:outerShdw blurRad="38100" dist="38100" dir="2700000" algn="tl">
                  <a:srgbClr val="000000"/>
                </a:outerShdw>
              </a:effectLst>
              <a:latin typeface="Arial" charset="0"/>
              <a:cs typeface="B Mitra" pitchFamily="2" charset="-78"/>
            </a:endParaRPr>
          </a:p>
          <a:p>
            <a:pPr algn="r" rtl="1">
              <a:spcBef>
                <a:spcPct val="20000"/>
              </a:spcBef>
              <a:buClr>
                <a:schemeClr val="hlink"/>
              </a:buClr>
              <a:buSzPct val="60000"/>
              <a:buFont typeface="Wingdings" pitchFamily="2" charset="2"/>
              <a:buChar char="n"/>
              <a:defRPr/>
            </a:pPr>
            <a:r>
              <a:rPr lang="fa-IR" sz="3200" dirty="0">
                <a:effectLst>
                  <a:outerShdw blurRad="38100" dist="38100" dir="2700000" algn="tl">
                    <a:srgbClr val="000000"/>
                  </a:outerShdw>
                </a:effectLst>
                <a:latin typeface="Arial" charset="0"/>
                <a:cs typeface="B Mitra" pitchFamily="2" charset="-78"/>
              </a:rPr>
              <a:t> نمونه گيري طبقه بندي شده           </a:t>
            </a:r>
            <a:r>
              <a:rPr lang="en-GB" sz="3200" dirty="0">
                <a:effectLst>
                  <a:outerShdw blurRad="38100" dist="38100" dir="2700000" algn="tl">
                    <a:srgbClr val="000000"/>
                  </a:outerShdw>
                </a:effectLst>
                <a:latin typeface="Arial" charset="0"/>
                <a:cs typeface="B Mitra" pitchFamily="2" charset="-78"/>
              </a:rPr>
              <a:t>Stratified sampling</a:t>
            </a:r>
          </a:p>
          <a:p>
            <a:pPr algn="r" rtl="1">
              <a:spcBef>
                <a:spcPct val="20000"/>
              </a:spcBef>
              <a:buClr>
                <a:schemeClr val="hlink"/>
              </a:buClr>
              <a:buSzPct val="60000"/>
              <a:buFont typeface="Wingdings" pitchFamily="2" charset="2"/>
              <a:buChar char="n"/>
              <a:defRPr/>
            </a:pPr>
            <a:r>
              <a:rPr lang="fa-IR" sz="3200" dirty="0">
                <a:effectLst>
                  <a:outerShdw blurRad="38100" dist="38100" dir="2700000" algn="tl">
                    <a:srgbClr val="000000"/>
                  </a:outerShdw>
                </a:effectLst>
                <a:latin typeface="Arial" charset="0"/>
                <a:cs typeface="B Mitra" pitchFamily="2" charset="-78"/>
              </a:rPr>
              <a:t> نمونه گيري خوشه اي                      </a:t>
            </a:r>
            <a:r>
              <a:rPr lang="en-GB" sz="3200" dirty="0">
                <a:effectLst>
                  <a:outerShdw blurRad="38100" dist="38100" dir="2700000" algn="tl">
                    <a:srgbClr val="000000"/>
                  </a:outerShdw>
                </a:effectLst>
                <a:latin typeface="Arial" charset="0"/>
                <a:cs typeface="B Mitra" pitchFamily="2" charset="-78"/>
              </a:rPr>
              <a:t>Cluster sampling</a:t>
            </a:r>
          </a:p>
          <a:p>
            <a:pPr algn="r" rtl="1">
              <a:spcBef>
                <a:spcPct val="20000"/>
              </a:spcBef>
              <a:buClr>
                <a:schemeClr val="hlink"/>
              </a:buClr>
              <a:buSzPct val="60000"/>
              <a:buFont typeface="Wingdings" pitchFamily="2" charset="2"/>
              <a:buChar char="n"/>
              <a:defRPr/>
            </a:pPr>
            <a:r>
              <a:rPr lang="fa-IR" sz="3200" dirty="0">
                <a:effectLst>
                  <a:outerShdw blurRad="38100" dist="38100" dir="2700000" algn="tl">
                    <a:srgbClr val="000000"/>
                  </a:outerShdw>
                </a:effectLst>
                <a:latin typeface="Arial" charset="0"/>
                <a:cs typeface="B Mitra" pitchFamily="2" charset="-78"/>
              </a:rPr>
              <a:t> نمونه گيري چندمرحله اي            </a:t>
            </a:r>
            <a:r>
              <a:rPr lang="en-GB" sz="3200" dirty="0">
                <a:effectLst>
                  <a:outerShdw blurRad="38100" dist="38100" dir="2700000" algn="tl">
                    <a:srgbClr val="000000"/>
                  </a:outerShdw>
                </a:effectLst>
                <a:latin typeface="Arial" charset="0"/>
                <a:cs typeface="B Mitra" pitchFamily="2" charset="-78"/>
              </a:rPr>
              <a:t>Multistage sampling</a:t>
            </a:r>
          </a:p>
          <a:p>
            <a:pPr algn="r" rtl="1">
              <a:spcBef>
                <a:spcPct val="20000"/>
              </a:spcBef>
              <a:buClr>
                <a:schemeClr val="hlink"/>
              </a:buClr>
              <a:buSzPct val="60000"/>
              <a:buFont typeface="Wingdings" pitchFamily="2" charset="2"/>
              <a:buChar char="n"/>
              <a:defRPr/>
            </a:pPr>
            <a:r>
              <a:rPr lang="fa-IR" sz="3200" dirty="0" smtClean="0">
                <a:effectLst>
                  <a:outerShdw blurRad="38100" dist="38100" dir="2700000" algn="tl">
                    <a:srgbClr val="000000"/>
                  </a:outerShdw>
                </a:effectLst>
                <a:latin typeface="Arial" charset="0"/>
                <a:cs typeface="B Mitra" pitchFamily="2" charset="-78"/>
              </a:rPr>
              <a:t>نمونه گیری تصادفی تدریجی        </a:t>
            </a:r>
            <a:r>
              <a:rPr lang="en-US" sz="3200" dirty="0" smtClean="0">
                <a:effectLst>
                  <a:outerShdw blurRad="38100" dist="38100" dir="2700000" algn="tl">
                    <a:srgbClr val="000000"/>
                  </a:outerShdw>
                </a:effectLst>
                <a:latin typeface="Arial" charset="0"/>
                <a:cs typeface="B Mitra" pitchFamily="2" charset="-78"/>
              </a:rPr>
              <a:t>sequential random s</a:t>
            </a:r>
            <a:endParaRPr lang="en-GB" sz="3200" dirty="0">
              <a:effectLst>
                <a:outerShdw blurRad="38100" dist="38100" dir="2700000" algn="tl">
                  <a:srgbClr val="000000"/>
                </a:outerShdw>
              </a:effectLst>
              <a:latin typeface="Arial" charset="0"/>
              <a:cs typeface="B Mitra" pitchFamily="2" charset="-78"/>
            </a:endParaRPr>
          </a:p>
          <a:p>
            <a:pPr algn="r" rtl="1">
              <a:spcBef>
                <a:spcPct val="20000"/>
              </a:spcBef>
              <a:buClr>
                <a:schemeClr val="hlink"/>
              </a:buClr>
              <a:buSzPct val="60000"/>
              <a:defRPr/>
            </a:pPr>
            <a:endParaRPr lang="en-GB" sz="3200" dirty="0">
              <a:effectLst>
                <a:outerShdw blurRad="38100" dist="38100" dir="2700000" algn="tl">
                  <a:srgbClr val="000000"/>
                </a:outerShdw>
              </a:effectLst>
              <a:latin typeface="Arial" charset="0"/>
              <a:cs typeface="B Mitra" pitchFamily="2" charset="-78"/>
            </a:endParaRPr>
          </a:p>
          <a:p>
            <a:pPr algn="r" rtl="1">
              <a:spcBef>
                <a:spcPct val="20000"/>
              </a:spcBef>
              <a:buClr>
                <a:schemeClr val="hlink"/>
              </a:buClr>
              <a:buSzPct val="60000"/>
              <a:buFont typeface="Wingdings" pitchFamily="2" charset="2"/>
              <a:buChar char="n"/>
              <a:defRPr/>
            </a:pPr>
            <a:endParaRPr lang="en-GB" sz="3200" dirty="0">
              <a:effectLst>
                <a:outerShdw blurRad="38100" dist="38100" dir="2700000" algn="tl">
                  <a:srgbClr val="000000"/>
                </a:outerShdw>
              </a:effectLst>
              <a:latin typeface="Arial" charset="0"/>
              <a:cs typeface="B Mitra" pitchFamily="2" charset="-78"/>
            </a:endParaRPr>
          </a:p>
        </p:txBody>
      </p:sp>
    </p:spTree>
    <p:extLst>
      <p:ext uri="{BB962C8B-B14F-4D97-AF65-F5344CB8AC3E}">
        <p14:creationId xmlns="" xmlns:p14="http://schemas.microsoft.com/office/powerpoint/2010/main" val="35856366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3554" name="Line 2"/>
          <p:cNvSpPr>
            <a:spLocks noChangeShapeType="1"/>
          </p:cNvSpPr>
          <p:nvPr/>
        </p:nvSpPr>
        <p:spPr bwMode="auto">
          <a:xfrm>
            <a:off x="304800" y="1447800"/>
            <a:ext cx="8534400" cy="0"/>
          </a:xfrm>
          <a:prstGeom prst="line">
            <a:avLst/>
          </a:prstGeom>
          <a:noFill/>
          <a:ln w="57150">
            <a:solidFill>
              <a:srgbClr val="FF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3123" name="Rectangle 3"/>
          <p:cNvSpPr>
            <a:spLocks noGrp="1" noChangeArrowheads="1"/>
          </p:cNvSpPr>
          <p:nvPr>
            <p:ph type="subTitle" idx="1"/>
          </p:nvPr>
        </p:nvSpPr>
        <p:spPr>
          <a:xfrm>
            <a:off x="304800" y="533400"/>
            <a:ext cx="8153400" cy="609600"/>
          </a:xfrm>
        </p:spPr>
        <p:txBody>
          <a:bodyPr>
            <a:normAutofit lnSpcReduction="10000"/>
          </a:bodyPr>
          <a:lstStyle/>
          <a:p>
            <a:pPr algn="r" rtl="1" eaLnBrk="1" hangingPunct="1">
              <a:defRPr/>
            </a:pPr>
            <a:r>
              <a:rPr lang="fa-IR" sz="3600" smtClean="0">
                <a:solidFill>
                  <a:schemeClr val="folHlink"/>
                </a:solidFill>
                <a:cs typeface="B Titr" pitchFamily="2" charset="-78"/>
              </a:rPr>
              <a:t>نمونه گيري احتمالي</a:t>
            </a:r>
            <a:endParaRPr lang="en-US" sz="3600" smtClean="0">
              <a:solidFill>
                <a:schemeClr val="folHlink"/>
              </a:solidFill>
              <a:cs typeface="B Titr" pitchFamily="2" charset="-78"/>
            </a:endParaRPr>
          </a:p>
        </p:txBody>
      </p:sp>
      <p:sp>
        <p:nvSpPr>
          <p:cNvPr id="133124" name="Rectangle 4"/>
          <p:cNvSpPr>
            <a:spLocks noChangeArrowheads="1"/>
          </p:cNvSpPr>
          <p:nvPr/>
        </p:nvSpPr>
        <p:spPr bwMode="auto">
          <a:xfrm>
            <a:off x="457200" y="2057400"/>
            <a:ext cx="8229600" cy="1676400"/>
          </a:xfrm>
          <a:prstGeom prst="rect">
            <a:avLst/>
          </a:prstGeom>
          <a:noFill/>
          <a:ln w="9525">
            <a:noFill/>
            <a:miter lim="800000"/>
            <a:headEnd/>
            <a:tailEnd/>
          </a:ln>
          <a:effectLst/>
        </p:spPr>
        <p:txBody>
          <a:bodyPr/>
          <a:lstStyle/>
          <a:p>
            <a:pPr algn="r" rtl="1">
              <a:lnSpc>
                <a:spcPct val="140000"/>
              </a:lnSpc>
              <a:spcBef>
                <a:spcPct val="15000"/>
              </a:spcBef>
              <a:buClr>
                <a:schemeClr val="hlink"/>
              </a:buClr>
              <a:buSzPct val="60000"/>
              <a:buFont typeface="Wingdings" pitchFamily="2" charset="2"/>
              <a:buChar char="n"/>
              <a:defRPr/>
            </a:pPr>
            <a:r>
              <a:rPr lang="fa-IR" sz="3400">
                <a:effectLst>
                  <a:outerShdw blurRad="38100" dist="38100" dir="2700000" algn="tl">
                    <a:srgbClr val="000000"/>
                  </a:outerShdw>
                </a:effectLst>
                <a:latin typeface="Arial" charset="0"/>
                <a:cs typeface="B Mitra" pitchFamily="2" charset="-78"/>
              </a:rPr>
              <a:t> </a:t>
            </a:r>
            <a:r>
              <a:rPr lang="fa-IR" sz="3200">
                <a:effectLst>
                  <a:outerShdw blurRad="38100" dist="38100" dir="2700000" algn="tl">
                    <a:srgbClr val="000000"/>
                  </a:outerShdw>
                </a:effectLst>
                <a:cs typeface="Arial" charset="0"/>
              </a:rPr>
              <a:t>شانس هر فرد برای ورود به نمونه معین، و نامساوی صفر است.</a:t>
            </a:r>
            <a:endParaRPr lang="fa-IR" sz="3400">
              <a:effectLst>
                <a:outerShdw blurRad="38100" dist="38100" dir="2700000" algn="tl">
                  <a:srgbClr val="000000"/>
                </a:outerShdw>
              </a:effectLst>
              <a:latin typeface="Arial" charset="0"/>
              <a:cs typeface="B Mitra" pitchFamily="2" charset="-78"/>
            </a:endParaRPr>
          </a:p>
          <a:p>
            <a:pPr algn="r" rtl="1">
              <a:lnSpc>
                <a:spcPct val="140000"/>
              </a:lnSpc>
              <a:spcBef>
                <a:spcPct val="15000"/>
              </a:spcBef>
              <a:buClr>
                <a:schemeClr val="hlink"/>
              </a:buClr>
              <a:buSzPct val="60000"/>
              <a:buFont typeface="Wingdings" pitchFamily="2" charset="2"/>
              <a:buChar char="n"/>
              <a:defRPr/>
            </a:pPr>
            <a:r>
              <a:rPr lang="fa-IR" sz="3400">
                <a:effectLst>
                  <a:outerShdw blurRad="38100" dist="38100" dir="2700000" algn="tl">
                    <a:srgbClr val="000000"/>
                  </a:outerShdw>
                </a:effectLst>
                <a:latin typeface="Arial" charset="0"/>
                <a:cs typeface="B Mitra" pitchFamily="2" charset="-78"/>
              </a:rPr>
              <a:t> امكان سوگيري انتخاب را كم مي كند</a:t>
            </a:r>
          </a:p>
          <a:p>
            <a:pPr algn="r" rtl="1">
              <a:lnSpc>
                <a:spcPct val="140000"/>
              </a:lnSpc>
              <a:spcBef>
                <a:spcPct val="15000"/>
              </a:spcBef>
              <a:buClr>
                <a:schemeClr val="hlink"/>
              </a:buClr>
              <a:buSzPct val="60000"/>
              <a:buFont typeface="Wingdings" pitchFamily="2" charset="2"/>
              <a:buChar char="n"/>
              <a:defRPr/>
            </a:pPr>
            <a:r>
              <a:rPr lang="fa-IR" sz="3400">
                <a:effectLst>
                  <a:outerShdw blurRad="38100" dist="38100" dir="2700000" algn="tl">
                    <a:srgbClr val="000000"/>
                  </a:outerShdw>
                </a:effectLst>
                <a:latin typeface="Arial" charset="0"/>
                <a:cs typeface="B Mitra" pitchFamily="2" charset="-78"/>
              </a:rPr>
              <a:t> اجازه مي دهد كه از تئوري هاي آماري در تحليل ها استفاده شود</a:t>
            </a:r>
            <a:endParaRPr lang="en-GB" sz="3400">
              <a:effectLst>
                <a:outerShdw blurRad="38100" dist="38100" dir="2700000" algn="tl">
                  <a:srgbClr val="000000"/>
                </a:outerShdw>
              </a:effectLst>
              <a:latin typeface="Arial" charset="0"/>
              <a:cs typeface="B Mitra" pitchFamily="2" charset="-78"/>
            </a:endParaRPr>
          </a:p>
        </p:txBody>
      </p:sp>
    </p:spTree>
    <p:extLst>
      <p:ext uri="{BB962C8B-B14F-4D97-AF65-F5344CB8AC3E}">
        <p14:creationId xmlns="" xmlns:p14="http://schemas.microsoft.com/office/powerpoint/2010/main" val="23371246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1001</Words>
  <Application>Microsoft Office PowerPoint</Application>
  <PresentationFormat>On-screen Show (4:3)</PresentationFormat>
  <Paragraphs>143</Paragraphs>
  <Slides>26</Slides>
  <Notes>7</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Slide 1</vt:lpstr>
      <vt:lpstr>نمونه گيري و انواع آن</vt:lpstr>
      <vt:lpstr>Slide 3</vt:lpstr>
      <vt:lpstr>تعريف</vt:lpstr>
      <vt:lpstr>Slide 5</vt:lpstr>
      <vt:lpstr>Slide 6</vt:lpstr>
      <vt:lpstr>Slide 7</vt:lpstr>
      <vt:lpstr>Slide 8</vt:lpstr>
      <vt:lpstr>Slide 9</vt:lpstr>
      <vt:lpstr>Slide 10</vt:lpstr>
      <vt:lpstr>نمونه گیری غیر احتمالی</vt:lpstr>
      <vt:lpstr>Slide 12</vt:lpstr>
      <vt:lpstr>جمع آوری داده ها  </vt:lpstr>
      <vt:lpstr>1- استفاده از اطلاعات موجود  2- مشاهده  3- مصاحبه  4-پرسشنامه  5- معاینه و آزمون   </vt:lpstr>
      <vt:lpstr>استفاده از اطلاعات و مدارک موجود </vt:lpstr>
      <vt:lpstr>مشاهده </vt:lpstr>
      <vt:lpstr>Slide 17</vt:lpstr>
      <vt:lpstr>مصاحبه </vt:lpstr>
      <vt:lpstr>Slide 19</vt:lpstr>
      <vt:lpstr>نکات مهم در موردانجام مصاحبه</vt:lpstr>
      <vt:lpstr>پرسشنامه </vt:lpstr>
      <vt:lpstr>Slide 22</vt:lpstr>
      <vt:lpstr>نکات مهم در طراحی پرسشنامه</vt:lpstr>
      <vt:lpstr>Slide 24</vt:lpstr>
      <vt:lpstr>Slide 25</vt:lpstr>
      <vt:lpstr>منابع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Only God</dc:creator>
  <cp:lastModifiedBy>ebrahimifard</cp:lastModifiedBy>
  <cp:revision>32</cp:revision>
  <dcterms:created xsi:type="dcterms:W3CDTF">2015-11-07T21:07:04Z</dcterms:created>
  <dcterms:modified xsi:type="dcterms:W3CDTF">2015-11-08T09:10:05Z</dcterms:modified>
</cp:coreProperties>
</file>